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modernComment_100_E18119BA.xml" ContentType="application/vnd.ms-powerpoint.comments+xml"/>
  <Override PartName="/ppt/comments/modernComment_10E_9973DFB3.xml" ContentType="application/vnd.ms-powerpoint.comments+xml"/>
  <Override PartName="/ppt/notesSlides/notesSlide1.xml" ContentType="application/vnd.openxmlformats-officedocument.presentationml.notesSlide+xml"/>
  <Override PartName="/ppt/comments/modernComment_110_6E08AAEF.xml" ContentType="application/vnd.ms-powerpoint.comments+xml"/>
  <Override PartName="/ppt/comments/modernComment_10D_AEB99702.xml" ContentType="application/vnd.ms-powerpoint.comments+xml"/>
  <Override PartName="/ppt/notesSlides/notesSlide2.xml" ContentType="application/vnd.openxmlformats-officedocument.presentationml.notesSlide+xml"/>
  <Override PartName="/ppt/comments/modernComment_111_77FCFF0E.xml" ContentType="application/vnd.ms-powerpoint.comments+xml"/>
  <Override PartName="/ppt/comments/modernComment_113_9490EEBF.xml" ContentType="application/vnd.ms-powerpoint.comments+xml"/>
  <Override PartName="/ppt/comments/modernComment_114_E2DB190F.xml" ContentType="application/vnd.ms-powerpoint.comments+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notesMasterIdLst>
    <p:notesMasterId r:id="rId15"/>
  </p:notesMasterIdLst>
  <p:handoutMasterIdLst>
    <p:handoutMasterId r:id="rId16"/>
  </p:handoutMasterIdLst>
  <p:sldIdLst>
    <p:sldId id="256" r:id="rId2"/>
    <p:sldId id="270" r:id="rId3"/>
    <p:sldId id="272" r:id="rId4"/>
    <p:sldId id="269" r:id="rId5"/>
    <p:sldId id="273" r:id="rId6"/>
    <p:sldId id="265" r:id="rId7"/>
    <p:sldId id="274" r:id="rId8"/>
    <p:sldId id="275" r:id="rId9"/>
    <p:sldId id="276" r:id="rId10"/>
    <p:sldId id="280" r:id="rId11"/>
    <p:sldId id="266" r:id="rId12"/>
    <p:sldId id="279" r:id="rId13"/>
    <p:sldId id="268" r:id="rId14"/>
  </p:sldIdLst>
  <p:sldSz cx="12192000" cy="6858000"/>
  <p:notesSz cx="6858000" cy="99456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2C09EED-95C0-E00C-7F3D-E2EE2DFF337A}" name="Špela Šušteršič ZPS Asistenca" initials="ŠŠZA" userId="S::spela@zvezaparaplegikov.onmicrosoft.com::f259576a-a86a-4eaa-aad4-c40ccddd60b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Uporabnik sistema Windows" initials="UsW" lastIdx="1" clrIdx="0">
    <p:extLst>
      <p:ext uri="{19B8F6BF-5375-455C-9EA6-DF929625EA0E}">
        <p15:presenceInfo xmlns:p15="http://schemas.microsoft.com/office/powerpoint/2012/main" userId="Uporabnik sistema Window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33" autoAdjust="0"/>
    <p:restoredTop sz="94269" autoAdjust="0"/>
  </p:normalViewPr>
  <p:slideViewPr>
    <p:cSldViewPr snapToGrid="0">
      <p:cViewPr varScale="1">
        <p:scale>
          <a:sx n="77" d="100"/>
          <a:sy n="77" d="100"/>
        </p:scale>
        <p:origin x="77" y="77"/>
      </p:cViewPr>
      <p:guideLst/>
    </p:cSldViewPr>
  </p:slideViewPr>
  <p:outlineViewPr>
    <p:cViewPr>
      <p:scale>
        <a:sx n="33" d="100"/>
        <a:sy n="33" d="100"/>
      </p:scale>
      <p:origin x="0" y="-1062"/>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6" d="100"/>
          <a:sy n="86" d="100"/>
        </p:scale>
        <p:origin x="313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comments/modernComment_10D_AEB99702.xml><?xml version="1.0" encoding="utf-8"?>
<p188:cmLst xmlns:a="http://schemas.openxmlformats.org/drawingml/2006/main" xmlns:r="http://schemas.openxmlformats.org/officeDocument/2006/relationships" xmlns:p188="http://schemas.microsoft.com/office/powerpoint/2018/8/main">
  <p188:cm id="{E68CB73E-B2C2-4BA6-8DBE-4207E62E5A3C}" authorId="{82C09EED-95C0-E00C-7F3D-E2EE2DFF337A}" created="2023-05-27T09:24:26.016">
    <pc:sldMkLst xmlns:pc="http://schemas.microsoft.com/office/powerpoint/2013/main/command">
      <pc:docMk/>
      <pc:sldMk cId="2931398402" sldId="269"/>
    </pc:sldMkLst>
    <p188:txBody>
      <a:bodyPr/>
      <a:lstStyle/>
      <a:p>
        <a:r>
          <a:rPr lang="sl-SI"/>
          <a:t>Now is in slovenia personal asistence legal right</a:t>
        </a:r>
      </a:p>
    </p188:txBody>
  </p188:cm>
  <p188:cm id="{0E7983DC-1B87-41DB-BA86-3BE1393FAB67}" authorId="{82C09EED-95C0-E00C-7F3D-E2EE2DFF337A}" created="2023-05-27T09:28:49.310">
    <pc:sldMkLst xmlns:pc="http://schemas.microsoft.com/office/powerpoint/2013/main/command">
      <pc:docMk/>
      <pc:sldMk cId="2931398402" sldId="269"/>
    </pc:sldMkLst>
    <p188:txBody>
      <a:bodyPr/>
      <a:lstStyle/>
      <a:p>
        <a:r>
          <a:rPr lang="sl-SI"/>
          <a:t>In the begining the ministry tought that will be tha all cost of asistenc only 30. milion 
But now is the buget 180 milion
And now they gona chane the low.</a:t>
        </a:r>
      </a:p>
    </p188:txBody>
  </p188:cm>
</p188:cmLst>
</file>

<file path=ppt/comments/modernComment_10E_9973DFB3.xml><?xml version="1.0" encoding="utf-8"?>
<p188:cmLst xmlns:a="http://schemas.openxmlformats.org/drawingml/2006/main" xmlns:r="http://schemas.openxmlformats.org/officeDocument/2006/relationships" xmlns:p188="http://schemas.microsoft.com/office/powerpoint/2018/8/main">
  <p188:cm id="{7CA8BCCD-C5BC-4E31-BB79-6A1A4065C15C}" authorId="{82C09EED-95C0-E00C-7F3D-E2EE2DFF337A}" created="2023-05-27T08:29:59.623">
    <pc:sldMkLst xmlns:pc="http://schemas.microsoft.com/office/powerpoint/2013/main/command">
      <pc:docMk/>
      <pc:sldMk cId="2574507955" sldId="270"/>
    </pc:sldMkLst>
    <p188:txBody>
      <a:bodyPr/>
      <a:lstStyle/>
      <a:p>
        <a:r>
          <a:rPr lang="sl-SI"/>
          <a:t>Asistence was in slovenia at first programe
</a:t>
        </a:r>
      </a:p>
    </p188:txBody>
  </p188:cm>
  <p188:cm id="{B7746BA3-E9B5-4C72-8F22-CA881FFAD642}" authorId="{82C09EED-95C0-E00C-7F3D-E2EE2DFF337A}" created="2023-05-27T08:31:10.036">
    <pc:sldMkLst xmlns:pc="http://schemas.microsoft.com/office/powerpoint/2013/main/command">
      <pc:docMk/>
      <pc:sldMk cId="2574507955" sldId="270"/>
    </pc:sldMkLst>
    <p188:txBody>
      <a:bodyPr/>
      <a:lstStyle/>
      <a:p>
        <a:r>
          <a:rPr lang="sl-SI"/>
          <a:t>Fiho is fudation for financig </a:t>
        </a:r>
      </a:p>
    </p188:txBody>
  </p188:cm>
</p188:cmLst>
</file>

<file path=ppt/comments/modernComment_100_E18119BA.xml><?xml version="1.0" encoding="utf-8"?>
<p188:cmLst xmlns:a="http://schemas.openxmlformats.org/drawingml/2006/main" xmlns:r="http://schemas.openxmlformats.org/officeDocument/2006/relationships" xmlns:p188="http://schemas.microsoft.com/office/powerpoint/2018/8/main">
  <p188:cm id="{CA507DDF-FEE6-42BE-8A22-676278F8A164}" authorId="{82C09EED-95C0-E00C-7F3D-E2EE2DFF337A}" created="2023-05-27T08:25:24.853">
    <pc:sldMkLst xmlns:pc="http://schemas.microsoft.com/office/powerpoint/2013/main/command">
      <pc:docMk/>
      <pc:sldMk cId="3783334330" sldId="256"/>
    </pc:sldMkLst>
    <p188:txBody>
      <a:bodyPr/>
      <a:lstStyle/>
      <a:p>
        <a:r>
          <a:rPr lang="sl-SI"/>
          <a:t>Hay im spela sustersic
Today Im gona presentju how it work perosnal asistence in slovenia
</a:t>
        </a:r>
      </a:p>
    </p188:txBody>
  </p188:cm>
</p188:cmLst>
</file>

<file path=ppt/comments/modernComment_110_6E08AAEF.xml><?xml version="1.0" encoding="utf-8"?>
<p188:cmLst xmlns:a="http://schemas.openxmlformats.org/drawingml/2006/main" xmlns:r="http://schemas.openxmlformats.org/officeDocument/2006/relationships" xmlns:p188="http://schemas.microsoft.com/office/powerpoint/2018/8/main">
  <p188:cm id="{687B9AF6-5F14-4E0A-8ED0-E886AB526D44}" authorId="{82C09EED-95C0-E00C-7F3D-E2EE2DFF337A}" created="2023-05-27T08:41:02.694">
    <pc:sldMkLst xmlns:pc="http://schemas.microsoft.com/office/powerpoint/2013/main/command">
      <pc:docMk/>
      <pc:sldMk cId="1846061807" sldId="272"/>
    </pc:sldMkLst>
    <p188:txBody>
      <a:bodyPr/>
      <a:lstStyle/>
      <a:p>
        <a:r>
          <a:rPr lang="sl-SI"/>
          <a:t>This are the good or bad facts about the program</a:t>
        </a:r>
      </a:p>
    </p188:txBody>
  </p188:cm>
  <p188:cm id="{61B8BADD-F795-4067-BB70-C62FAD98868A}" authorId="{82C09EED-95C0-E00C-7F3D-E2EE2DFF337A}" created="2023-05-27T08:43:16.999">
    <pc:sldMkLst xmlns:pc="http://schemas.microsoft.com/office/powerpoint/2013/main/command">
      <pc:docMk/>
      <pc:sldMk cId="1846061807" sldId="272"/>
    </pc:sldMkLst>
    <p188:txBody>
      <a:bodyPr/>
      <a:lstStyle/>
      <a:p>
        <a:r>
          <a:rPr lang="sl-SI"/>
          <a:t>What was wery good
ž</a:t>
        </a:r>
      </a:p>
    </p188:txBody>
  </p188:cm>
  <p188:cm id="{6767AD5E-89E3-4929-B83E-D48E12FE2B50}" authorId="{82C09EED-95C0-E00C-7F3D-E2EE2DFF337A}" created="2023-05-27T10:18:31.932">
    <ac:deMkLst xmlns:ac="http://schemas.microsoft.com/office/drawing/2013/main/command">
      <pc:docMk xmlns:pc="http://schemas.microsoft.com/office/powerpoint/2013/main/command"/>
      <pc:sldMk xmlns:pc="http://schemas.microsoft.com/office/powerpoint/2013/main/command" cId="1846061807" sldId="272"/>
      <ac:spMk id="6" creationId="{79F06608-CE19-BF53-2FE0-E2E63BE476DD}"/>
    </ac:deMkLst>
    <p188:txBody>
      <a:bodyPr/>
      <a:lstStyle/>
      <a:p>
        <a:r>
          <a:rPr lang="sl-SI"/>
          <a:t>Organization new thair member, sow they could help member with help or iformation that they need.</a:t>
        </a:r>
      </a:p>
    </p188:txBody>
  </p188:cm>
</p188:cmLst>
</file>

<file path=ppt/comments/modernComment_111_77FCFF0E.xml><?xml version="1.0" encoding="utf-8"?>
<p188:cmLst xmlns:a="http://schemas.openxmlformats.org/drawingml/2006/main" xmlns:r="http://schemas.openxmlformats.org/officeDocument/2006/relationships" xmlns:p188="http://schemas.microsoft.com/office/powerpoint/2018/8/main">
  <p188:cm id="{795DD0FF-704F-4E56-BC9F-CE31E805F760}" authorId="{82C09EED-95C0-E00C-7F3D-E2EE2DFF337A}" created="2023-05-27T09:37:06.046">
    <ac:deMkLst xmlns:ac="http://schemas.microsoft.com/office/drawing/2013/main/command">
      <pc:docMk xmlns:pc="http://schemas.microsoft.com/office/powerpoint/2013/main/command"/>
      <pc:sldMk xmlns:pc="http://schemas.microsoft.com/office/powerpoint/2013/main/command" cId="2013069070" sldId="273"/>
      <ac:spMk id="7" creationId="{CA687FAA-255E-2397-86E7-791F1F7CE3F3}"/>
    </ac:deMkLst>
    <p188:txBody>
      <a:bodyPr/>
      <a:lstStyle/>
      <a:p>
        <a:r>
          <a:rPr lang="sl-SI"/>
          <a:t>Impermens
Kendišs
</a:t>
        </a:r>
      </a:p>
    </p188:txBody>
  </p188:cm>
  <p188:cm id="{AF96E393-8D49-423A-A11F-ED79A865B428}" authorId="{82C09EED-95C0-E00C-7F3D-E2EE2DFF337A}" created="2023-05-27T09:41:30.796">
    <pc:sldMkLst xmlns:pc="http://schemas.microsoft.com/office/powerpoint/2013/main/command">
      <pc:docMk/>
      <pc:sldMk cId="2013069070" sldId="273"/>
    </pc:sldMkLst>
    <p188:txBody>
      <a:bodyPr/>
      <a:lstStyle/>
      <a:p>
        <a:r>
          <a:rPr lang="sl-SI"/>
          <a:t>If some one need help only for 20 hour  per week he cant use PA</a:t>
        </a:r>
      </a:p>
    </p188:txBody>
  </p188:cm>
</p188:cmLst>
</file>

<file path=ppt/comments/modernComment_113_9490EEBF.xml><?xml version="1.0" encoding="utf-8"?>
<p188:cmLst xmlns:a="http://schemas.openxmlformats.org/drawingml/2006/main" xmlns:r="http://schemas.openxmlformats.org/officeDocument/2006/relationships" xmlns:p188="http://schemas.microsoft.com/office/powerpoint/2018/8/main">
  <p188:cm id="{19D358FF-5AB1-439B-9933-BBCAD0353A8E}" authorId="{82C09EED-95C0-E00C-7F3D-E2EE2DFF337A}" created="2023-05-27T09:44:03.189">
    <ac:txMkLst xmlns:ac="http://schemas.microsoft.com/office/drawing/2013/main/command">
      <pc:docMk xmlns:pc="http://schemas.microsoft.com/office/powerpoint/2013/main/command"/>
      <pc:sldMk xmlns:pc="http://schemas.microsoft.com/office/powerpoint/2013/main/command" cId="2492526271" sldId="275"/>
      <ac:spMk id="3" creationId="{ACDD72B8-91BA-D90C-D740-F33E5563FD0C}"/>
      <ac:txMk cp="158" len="11">
        <ac:context len="311" hash="39207735"/>
      </ac:txMk>
    </ac:txMkLst>
    <p188:pos x="1686560" y="833120"/>
    <p188:txBody>
      <a:bodyPr/>
      <a:lstStyle/>
      <a:p>
        <a:r>
          <a:rPr lang="sl-SI"/>
          <a:t>New right in this low is </a:t>
        </a:r>
      </a:p>
    </p188:txBody>
  </p188:cm>
  <p188:cm id="{63783360-7451-48A7-8DAF-53A5FFE98D13}" authorId="{82C09EED-95C0-E00C-7F3D-E2EE2DFF337A}" created="2023-05-27T09:44:25.379">
    <ac:txMkLst xmlns:ac="http://schemas.microsoft.com/office/drawing/2013/main/command">
      <pc:docMk xmlns:pc="http://schemas.microsoft.com/office/powerpoint/2013/main/command"/>
      <pc:sldMk xmlns:pc="http://schemas.microsoft.com/office/powerpoint/2013/main/command" cId="2492526271" sldId="275"/>
      <ac:spMk id="3" creationId="{ACDD72B8-91BA-D90C-D740-F33E5563FD0C}"/>
      <ac:txMk cp="158" len="11">
        <ac:context len="311" hash="39207735"/>
      </ac:txMk>
    </ac:txMkLst>
    <p188:pos x="1686560" y="833120"/>
    <p188:txBody>
      <a:bodyPr/>
      <a:lstStyle/>
      <a:p>
        <a:r>
          <a:rPr lang="sl-SI"/>
          <a:t>benefišierj</a:t>
        </a:r>
      </a:p>
    </p188:txBody>
  </p188:cm>
  <p188:cm id="{BA9D28A3-FBDB-4F53-BEC2-ABB7D89959F0}" authorId="{82C09EED-95C0-E00C-7F3D-E2EE2DFF337A}" created="2023-05-27T09:46:43.382">
    <ac:deMkLst xmlns:ac="http://schemas.microsoft.com/office/drawing/2013/main/command">
      <pc:docMk xmlns:pc="http://schemas.microsoft.com/office/powerpoint/2013/main/command"/>
      <pc:sldMk xmlns:pc="http://schemas.microsoft.com/office/powerpoint/2013/main/command" cId="2492526271" sldId="275"/>
      <ac:spMk id="3" creationId="{ACDD72B8-91BA-D90C-D740-F33E5563FD0C}"/>
    </ac:deMkLst>
    <p188:txBody>
      <a:bodyPr/>
      <a:lstStyle/>
      <a:p>
        <a:r>
          <a:rPr lang="sl-SI"/>
          <a:t>With this compensation user can pay for servises that he need</a:t>
        </a:r>
      </a:p>
    </p188:txBody>
  </p188:cm>
</p188:cmLst>
</file>

<file path=ppt/comments/modernComment_114_E2DB190F.xml><?xml version="1.0" encoding="utf-8"?>
<p188:cmLst xmlns:a="http://schemas.openxmlformats.org/drawingml/2006/main" xmlns:r="http://schemas.openxmlformats.org/officeDocument/2006/relationships" xmlns:p188="http://schemas.microsoft.com/office/powerpoint/2018/8/main">
  <p188:cm id="{E858A0BE-90E3-426B-BB79-4EEC03F1A0BF}" authorId="{82C09EED-95C0-E00C-7F3D-E2EE2DFF337A}" created="2023-05-27T09:50:01.114">
    <ac:txMkLst xmlns:ac="http://schemas.microsoft.com/office/drawing/2013/main/command">
      <pc:docMk xmlns:pc="http://schemas.microsoft.com/office/powerpoint/2013/main/command"/>
      <pc:sldMk xmlns:pc="http://schemas.microsoft.com/office/powerpoint/2013/main/command" cId="3806009615" sldId="276"/>
      <ac:spMk id="3" creationId="{A6FC7377-E66F-F1D5-D4FC-DDADFDB232F6}"/>
      <ac:txMk cp="169" len="9">
        <ac:context len="305" hash="1822977463"/>
      </ac:txMk>
    </ac:txMkLst>
    <p188:pos x="6644640" y="528320"/>
    <p188:txBody>
      <a:bodyPr/>
      <a:lstStyle/>
      <a:p>
        <a:r>
          <a:rPr lang="sl-SI"/>
          <a:t>presidžer</a:t>
        </a:r>
      </a:p>
    </p188:txBody>
  </p188:cm>
  <p188:cm id="{56883614-7006-451C-AB54-F0D9066DAB63}" authorId="{82C09EED-95C0-E00C-7F3D-E2EE2DFF337A}" created="2023-05-27T09:59:05.582">
    <ac:txMkLst xmlns:ac="http://schemas.microsoft.com/office/drawing/2013/main/command">
      <pc:docMk xmlns:pc="http://schemas.microsoft.com/office/powerpoint/2013/main/command"/>
      <pc:sldMk xmlns:pc="http://schemas.microsoft.com/office/powerpoint/2013/main/command" cId="3806009615" sldId="276"/>
      <ac:spMk id="3" creationId="{A6FC7377-E66F-F1D5-D4FC-DDADFDB232F6}"/>
      <ac:txMk cp="169" len="9">
        <ac:context len="305" hash="1822977463"/>
      </ac:txMk>
    </ac:txMkLst>
    <p188:pos x="6644640" y="528320"/>
    <p188:txBody>
      <a:bodyPr/>
      <a:lstStyle/>
      <a:p>
        <a:r>
          <a:rPr lang="sl-SI"/>
          <a:t>They come to persons home, that they can see how it persons life at home and if </a:t>
        </a:r>
      </a:p>
    </p188:txBody>
  </p188:cm>
  <p188:cm id="{260FF32B-5C04-4195-A67C-3F55119F1AA6}" authorId="{82C09EED-95C0-E00C-7F3D-E2EE2DFF337A}" created="2023-05-28T08:51:39.226">
    <pc:sldMkLst xmlns:pc="http://schemas.microsoft.com/office/powerpoint/2013/main/command">
      <pc:docMk/>
      <pc:sldMk cId="3806009615" sldId="276"/>
    </pc:sldMkLst>
    <p188:txBody>
      <a:bodyPr/>
      <a:lstStyle/>
      <a:p>
        <a:r>
          <a:rPr lang="sl-SI"/>
          <a:t>Person reguest for personal asistence at the social work center</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sl-SI"/>
          </a:p>
        </p:txBody>
      </p:sp>
      <p:sp>
        <p:nvSpPr>
          <p:cNvPr id="3" name="Označba mesta datuma 2"/>
          <p:cNvSpPr>
            <a:spLocks noGrp="1"/>
          </p:cNvSpPr>
          <p:nvPr>
            <p:ph type="dt" sz="quarter" idx="1"/>
          </p:nvPr>
        </p:nvSpPr>
        <p:spPr>
          <a:xfrm>
            <a:off x="3884613" y="0"/>
            <a:ext cx="2971800" cy="499012"/>
          </a:xfrm>
          <a:prstGeom prst="rect">
            <a:avLst/>
          </a:prstGeom>
        </p:spPr>
        <p:txBody>
          <a:bodyPr vert="horz" lIns="91440" tIns="45720" rIns="91440" bIns="45720" rtlCol="0"/>
          <a:lstStyle>
            <a:lvl1pPr algn="r">
              <a:defRPr sz="1200"/>
            </a:lvl1pPr>
          </a:lstStyle>
          <a:p>
            <a:fld id="{91A0A0F7-161E-40E6-BF7A-6E089AC59C31}" type="datetimeFigureOut">
              <a:rPr lang="sl-SI" smtClean="0"/>
              <a:t>31. 05. 2023</a:t>
            </a:fld>
            <a:endParaRPr lang="sl-SI"/>
          </a:p>
        </p:txBody>
      </p:sp>
      <p:sp>
        <p:nvSpPr>
          <p:cNvPr id="4" name="Označba mesta noge 3"/>
          <p:cNvSpPr>
            <a:spLocks noGrp="1"/>
          </p:cNvSpPr>
          <p:nvPr>
            <p:ph type="ftr" sz="quarter" idx="2"/>
          </p:nvPr>
        </p:nvSpPr>
        <p:spPr>
          <a:xfrm>
            <a:off x="0" y="9446678"/>
            <a:ext cx="2971800" cy="499011"/>
          </a:xfrm>
          <a:prstGeom prst="rect">
            <a:avLst/>
          </a:prstGeom>
        </p:spPr>
        <p:txBody>
          <a:bodyPr vert="horz" lIns="91440" tIns="45720" rIns="91440" bIns="45720" rtlCol="0" anchor="b"/>
          <a:lstStyle>
            <a:lvl1pPr algn="l">
              <a:defRPr sz="1200"/>
            </a:lvl1pPr>
          </a:lstStyle>
          <a:p>
            <a:endParaRPr lang="sl-SI"/>
          </a:p>
        </p:txBody>
      </p:sp>
      <p:sp>
        <p:nvSpPr>
          <p:cNvPr id="5" name="Označba mesta številke diapozitiva 4"/>
          <p:cNvSpPr>
            <a:spLocks noGrp="1"/>
          </p:cNvSpPr>
          <p:nvPr>
            <p:ph type="sldNum" sz="quarter" idx="3"/>
          </p:nvPr>
        </p:nvSpPr>
        <p:spPr>
          <a:xfrm>
            <a:off x="3884613" y="9446678"/>
            <a:ext cx="2971800" cy="499011"/>
          </a:xfrm>
          <a:prstGeom prst="rect">
            <a:avLst/>
          </a:prstGeom>
        </p:spPr>
        <p:txBody>
          <a:bodyPr vert="horz" lIns="91440" tIns="45720" rIns="91440" bIns="45720" rtlCol="0" anchor="b"/>
          <a:lstStyle>
            <a:lvl1pPr algn="r">
              <a:defRPr sz="1200"/>
            </a:lvl1pPr>
          </a:lstStyle>
          <a:p>
            <a:fld id="{83B86502-395F-412A-BB45-D33993EB2F36}" type="slidenum">
              <a:rPr lang="sl-SI" smtClean="0"/>
              <a:t>‹#›</a:t>
            </a:fld>
            <a:endParaRPr lang="sl-SI"/>
          </a:p>
        </p:txBody>
      </p:sp>
    </p:spTree>
    <p:extLst>
      <p:ext uri="{BB962C8B-B14F-4D97-AF65-F5344CB8AC3E}">
        <p14:creationId xmlns:p14="http://schemas.microsoft.com/office/powerpoint/2010/main" val="18859682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sl-SI"/>
          </a:p>
        </p:txBody>
      </p:sp>
      <p:sp>
        <p:nvSpPr>
          <p:cNvPr id="3" name="Označba mesta datuma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98DABE65-6D92-4EC4-82E1-DD9736821768}" type="datetimeFigureOut">
              <a:rPr lang="sl-SI" smtClean="0"/>
              <a:t>31. 05. 2023</a:t>
            </a:fld>
            <a:endParaRPr lang="sl-SI"/>
          </a:p>
        </p:txBody>
      </p:sp>
      <p:sp>
        <p:nvSpPr>
          <p:cNvPr id="4" name="Označba mesta stranske slike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sl-SI"/>
          </a:p>
        </p:txBody>
      </p:sp>
      <p:sp>
        <p:nvSpPr>
          <p:cNvPr id="5" name="Označba mesta opomb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6" name="Označba mesta noge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sl-SI"/>
          </a:p>
        </p:txBody>
      </p:sp>
      <p:sp>
        <p:nvSpPr>
          <p:cNvPr id="7" name="Označba mesta številke diapozitiva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713F859B-40CA-4953-AF4B-2D3B258A4595}" type="slidenum">
              <a:rPr lang="sl-SI" smtClean="0"/>
              <a:t>‹#›</a:t>
            </a:fld>
            <a:endParaRPr lang="sl-SI"/>
          </a:p>
        </p:txBody>
      </p:sp>
    </p:spTree>
    <p:extLst>
      <p:ext uri="{BB962C8B-B14F-4D97-AF65-F5344CB8AC3E}">
        <p14:creationId xmlns:p14="http://schemas.microsoft.com/office/powerpoint/2010/main" val="32953947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rtghfgdf</a:t>
            </a:r>
            <a:endParaRPr lang="sl-SI" dirty="0"/>
          </a:p>
        </p:txBody>
      </p:sp>
      <p:sp>
        <p:nvSpPr>
          <p:cNvPr id="4" name="Označba mesta številke diapozitiva 3"/>
          <p:cNvSpPr>
            <a:spLocks noGrp="1"/>
          </p:cNvSpPr>
          <p:nvPr>
            <p:ph type="sldNum" sz="quarter" idx="5"/>
          </p:nvPr>
        </p:nvSpPr>
        <p:spPr/>
        <p:txBody>
          <a:bodyPr/>
          <a:lstStyle/>
          <a:p>
            <a:fld id="{713F859B-40CA-4953-AF4B-2D3B258A4595}" type="slidenum">
              <a:rPr lang="sl-SI" smtClean="0"/>
              <a:t>3</a:t>
            </a:fld>
            <a:endParaRPr lang="sl-SI"/>
          </a:p>
        </p:txBody>
      </p:sp>
    </p:spTree>
    <p:extLst>
      <p:ext uri="{BB962C8B-B14F-4D97-AF65-F5344CB8AC3E}">
        <p14:creationId xmlns:p14="http://schemas.microsoft.com/office/powerpoint/2010/main" val="2769528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
        <p:nvSpPr>
          <p:cNvPr id="4" name="Označba mesta številke diapozitiva 3"/>
          <p:cNvSpPr>
            <a:spLocks noGrp="1"/>
          </p:cNvSpPr>
          <p:nvPr>
            <p:ph type="sldNum" sz="quarter" idx="5"/>
          </p:nvPr>
        </p:nvSpPr>
        <p:spPr/>
        <p:txBody>
          <a:bodyPr/>
          <a:lstStyle/>
          <a:p>
            <a:fld id="{713F859B-40CA-4953-AF4B-2D3B258A4595}" type="slidenum">
              <a:rPr lang="sl-SI" smtClean="0"/>
              <a:t>5</a:t>
            </a:fld>
            <a:endParaRPr lang="sl-SI"/>
          </a:p>
        </p:txBody>
      </p:sp>
    </p:spTree>
    <p:extLst>
      <p:ext uri="{BB962C8B-B14F-4D97-AF65-F5344CB8AC3E}">
        <p14:creationId xmlns:p14="http://schemas.microsoft.com/office/powerpoint/2010/main" val="969607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rtghfgdf</a:t>
            </a:r>
            <a:endParaRPr lang="sl-SI" dirty="0"/>
          </a:p>
        </p:txBody>
      </p:sp>
      <p:sp>
        <p:nvSpPr>
          <p:cNvPr id="4" name="Označba mesta številke diapozitiva 3"/>
          <p:cNvSpPr>
            <a:spLocks noGrp="1"/>
          </p:cNvSpPr>
          <p:nvPr>
            <p:ph type="sldNum" sz="quarter" idx="5"/>
          </p:nvPr>
        </p:nvSpPr>
        <p:spPr/>
        <p:txBody>
          <a:bodyPr/>
          <a:lstStyle/>
          <a:p>
            <a:fld id="{713F859B-40CA-4953-AF4B-2D3B258A4595}" type="slidenum">
              <a:rPr lang="sl-SI" smtClean="0"/>
              <a:t>12</a:t>
            </a:fld>
            <a:endParaRPr lang="sl-SI"/>
          </a:p>
        </p:txBody>
      </p:sp>
    </p:spTree>
    <p:extLst>
      <p:ext uri="{BB962C8B-B14F-4D97-AF65-F5344CB8AC3E}">
        <p14:creationId xmlns:p14="http://schemas.microsoft.com/office/powerpoint/2010/main" val="5517228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diapozitiv">
    <p:bg>
      <p:bgRef idx="1001">
        <a:schemeClr val="bg2"/>
      </p:bgRef>
    </p:bg>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sl-SI"/>
              <a:t>Uredite slog naslova matrice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lumMod val="7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l-SI"/>
              <a:t>Uredite slog podnaslova matrice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A76EB9D5-7E1A-4433-8B21-2237CC26FA2C}" type="datetimeFigureOut">
              <a:rPr lang="en-US" dirty="0"/>
              <a:t>5/31/2023</a:t>
            </a:fld>
            <a:endParaRPr lang="en-US" dirty="0"/>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Uredite slog naslova matrice</a:t>
            </a:r>
            <a:endParaRPr lang="en-US" dirty="0"/>
          </a:p>
        </p:txBody>
      </p:sp>
      <p:sp>
        <p:nvSpPr>
          <p:cNvPr id="3" name="Content Placeholder 2"/>
          <p:cNvSpPr>
            <a:spLocks noGrp="1"/>
          </p:cNvSpPr>
          <p:nvPr>
            <p:ph idx="1"/>
          </p:nvPr>
        </p:nvSpPr>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Date Placeholder 3"/>
          <p:cNvSpPr>
            <a:spLocks noGrp="1"/>
          </p:cNvSpPr>
          <p:nvPr>
            <p:ph type="dt" sz="half" idx="10"/>
          </p:nvPr>
        </p:nvSpPr>
        <p:spPr/>
        <p:txBody>
          <a:bodyPr/>
          <a:lstStyle/>
          <a:p>
            <a:fld id="{539EF837-FEDB-44F2-8FB5-4F56FC548A33}" type="datetimeFigureOut">
              <a:rPr lang="en-US" dirty="0"/>
              <a:t>5/31/2023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Glava odseka">
    <p:bg>
      <p:bgRef idx="1001">
        <a:schemeClr val="bg2"/>
      </p:bgRef>
    </p:bg>
    <p:spTree>
      <p:nvGrpSpPr>
        <p:cNvPr id="1" name=""/>
        <p:cNvGrpSpPr/>
        <p:nvPr/>
      </p:nvGrpSpPr>
      <p:grpSpPr>
        <a:xfrm>
          <a:off x="0" y="0"/>
          <a:ext cx="0" cy="0"/>
          <a:chOff x="0" y="0"/>
          <a:chExt cx="0" cy="0"/>
        </a:xfrm>
      </p:grpSpPr>
      <p:sp>
        <p:nvSpPr>
          <p:cNvPr id="16" name="Rectangle 15"/>
          <p:cNvSpPr/>
          <p:nvPr/>
        </p:nvSpPr>
        <p:spPr>
          <a:xfrm>
            <a:off x="11784" y="0"/>
            <a:ext cx="12192000" cy="6858000"/>
          </a:xfrm>
          <a:prstGeom prst="rect">
            <a:avLst/>
          </a:prstGeom>
          <a:blipFill dpi="0" rotWithShape="1">
            <a:blip r:embed="rId2">
              <a:alphaModFix amt="40000"/>
              <a:duotone>
                <a:schemeClr val="accent2">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sl-SI"/>
              <a:t>Uredite slog naslova matrice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a:t>Uredite sloge besedila matrice</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4EC2AB55-62C0-407E-B706-C907B44B0BFC}" type="datetimeFigureOut">
              <a:rPr lang="en-US" dirty="0"/>
              <a:t>5/31/2023</a:t>
            </a:fld>
            <a:endParaRPr lang="en-US" dirty="0"/>
          </a:p>
        </p:txBody>
      </p:sp>
      <p:sp>
        <p:nvSpPr>
          <p:cNvPr id="5" name="Footer Placeholder 4"/>
          <p:cNvSpPr>
            <a:spLocks noGrp="1"/>
          </p:cNvSpPr>
          <p:nvPr>
            <p:ph type="ftr" sz="quarter" idx="11"/>
          </p:nvPr>
        </p:nvSpPr>
        <p:spPr>
          <a:xfrm>
            <a:off x="1453896" y="521208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208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sl-SI"/>
              <a:t>Uredite slog naslova matrice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5" name="Date Placeholder 4"/>
          <p:cNvSpPr>
            <a:spLocks noGrp="1"/>
          </p:cNvSpPr>
          <p:nvPr>
            <p:ph type="dt" sz="half" idx="10"/>
          </p:nvPr>
        </p:nvSpPr>
        <p:spPr/>
        <p:txBody>
          <a:bodyPr/>
          <a:lstStyle/>
          <a:p>
            <a:fld id="{69FBB33F-FEF5-4E73-A5F9-307689FE77C6}" type="datetimeFigureOut">
              <a:rPr lang="en-US" dirty="0"/>
              <a:t>5/31/2023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Uredite slog naslova matrice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7" name="Date Placeholder 6"/>
          <p:cNvSpPr>
            <a:spLocks noGrp="1"/>
          </p:cNvSpPr>
          <p:nvPr>
            <p:ph type="dt" sz="half" idx="10"/>
          </p:nvPr>
        </p:nvSpPr>
        <p:spPr/>
        <p:txBody>
          <a:bodyPr/>
          <a:lstStyle/>
          <a:p>
            <a:fld id="{A64B5FA4-F0B8-4D71-BC92-932E3A1502F8}" type="datetimeFigureOut">
              <a:rPr lang="en-US" dirty="0"/>
              <a:t>5/31/2023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Uredite slog naslova matrice</a:t>
            </a:r>
            <a:endParaRPr lang="en-US" dirty="0"/>
          </a:p>
        </p:txBody>
      </p:sp>
      <p:sp>
        <p:nvSpPr>
          <p:cNvPr id="3" name="Date Placeholder 2"/>
          <p:cNvSpPr>
            <a:spLocks noGrp="1"/>
          </p:cNvSpPr>
          <p:nvPr>
            <p:ph type="dt" sz="half" idx="10"/>
          </p:nvPr>
        </p:nvSpPr>
        <p:spPr/>
        <p:txBody>
          <a:bodyPr/>
          <a:lstStyle/>
          <a:p>
            <a:fld id="{4FD89F80-C2CE-4D6A-80E4-D3515AD92BC6}" type="datetimeFigureOut">
              <a:rPr lang="en-US" dirty="0"/>
              <a:t>5/31/2023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E4220E-EF40-477E-B84C-637FC7CE78DB}" type="datetimeFigureOut">
              <a:rPr lang="en-US" dirty="0"/>
              <a:t>5/31/2023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Naslov in vsebina">
    <p:spTree>
      <p:nvGrpSpPr>
        <p:cNvPr id="1" name=""/>
        <p:cNvGrpSpPr/>
        <p:nvPr/>
      </p:nvGrpSpPr>
      <p:grpSpPr>
        <a:xfrm>
          <a:off x="0" y="0"/>
          <a:ext cx="0" cy="0"/>
          <a:chOff x="0" y="0"/>
          <a:chExt cx="0" cy="0"/>
        </a:xfrm>
      </p:grpSpPr>
      <p:sp>
        <p:nvSpPr>
          <p:cNvPr id="15" name="Rectangle 14"/>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tx1"/>
                </a:solidFill>
                <a:effectLst/>
                <a:latin typeface="+mj-lt"/>
                <a:ea typeface="+mn-ea"/>
                <a:cs typeface="+mn-cs"/>
              </a:defRPr>
            </a:lvl1pPr>
          </a:lstStyle>
          <a:p>
            <a:r>
              <a:rPr lang="sl-SI"/>
              <a:t>Uredite slog naslova matrice</a:t>
            </a:r>
            <a:endParaRPr lang="en-US" dirty="0"/>
          </a:p>
        </p:txBody>
      </p:sp>
      <p:sp>
        <p:nvSpPr>
          <p:cNvPr id="3" name="Content Placeholder 2"/>
          <p:cNvSpPr>
            <a:spLocks noGrp="1"/>
          </p:cNvSpPr>
          <p:nvPr>
            <p:ph idx="1"/>
          </p:nvPr>
        </p:nvSpPr>
        <p:spPr>
          <a:xfrm>
            <a:off x="685800" y="609600"/>
            <a:ext cx="77724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a:t>Uredite sloge besedila matrice</a:t>
            </a:r>
          </a:p>
        </p:txBody>
      </p:sp>
      <p:sp>
        <p:nvSpPr>
          <p:cNvPr id="8" name="Date Placeholder 7"/>
          <p:cNvSpPr>
            <a:spLocks noGrp="1"/>
          </p:cNvSpPr>
          <p:nvPr>
            <p:ph type="dt" sz="half" idx="10"/>
          </p:nvPr>
        </p:nvSpPr>
        <p:spPr/>
        <p:txBody>
          <a:bodyPr/>
          <a:lstStyle/>
          <a:p>
            <a:fld id="{FD0B8D63-E026-4E54-B301-C824E1BD14F3}" type="datetimeFigureOut">
              <a:rPr lang="en-US" dirty="0"/>
              <a:t>5/31/2023</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6728" y="6227064"/>
            <a:ext cx="1463040" cy="256032"/>
          </a:xfrm>
        </p:spPr>
        <p:txBody>
          <a:body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Naslov in slika">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sl-SI"/>
              <a:t>Uredite slog naslova matrice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6">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l-SI"/>
              <a:t>Kliknite ikono, če želite dodati sliko</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a:t>Uredite sloge besedila matrice</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6C423185-9573-406A-8068-0AB4F2335019}" type="datetimeFigureOut">
              <a:rPr lang="en-US" dirty="0"/>
              <a:t>5/31/2023</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56032"/>
          </a:xfrm>
        </p:spPr>
        <p:txBody>
          <a:body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Uredite slog naslova matrice</a:t>
            </a:r>
            <a:endParaRPr lang="en-US" dirty="0"/>
          </a:p>
        </p:txBody>
      </p:sp>
      <p:sp>
        <p:nvSpPr>
          <p:cNvPr id="3" name="Vertical Text Placeholder 2"/>
          <p:cNvSpPr>
            <a:spLocks noGrp="1"/>
          </p:cNvSpPr>
          <p:nvPr>
            <p:ph type="body" orient="vert" idx="1"/>
          </p:nvPr>
        </p:nvSpPr>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Date Placeholder 3"/>
          <p:cNvSpPr>
            <a:spLocks noGrp="1"/>
          </p:cNvSpPr>
          <p:nvPr>
            <p:ph type="dt" sz="half" idx="10"/>
          </p:nvPr>
        </p:nvSpPr>
        <p:spPr/>
        <p:txBody>
          <a:bodyPr/>
          <a:lstStyle/>
          <a:p>
            <a:fld id="{62598A19-B9D6-4696-A74D-9FEF900C8B6A}" type="datetimeFigureOut">
              <a:rPr lang="en-US" dirty="0"/>
              <a:t>5/31/2023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sl-SI"/>
              <a:t>Uredite slog naslova matrice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Date Placeholder 3"/>
          <p:cNvSpPr>
            <a:spLocks noGrp="1"/>
          </p:cNvSpPr>
          <p:nvPr>
            <p:ph type="dt" sz="half" idx="10"/>
          </p:nvPr>
        </p:nvSpPr>
        <p:spPr/>
        <p:txBody>
          <a:bodyPr/>
          <a:lstStyle/>
          <a:p>
            <a:fld id="{9A205100-39B0-4914-BBD6-34F267582565}" type="datetimeFigureOut">
              <a:rPr lang="en-US" dirty="0"/>
              <a:t>5/31/2023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sl-SI"/>
              <a:t>Uredite slog naslova matrice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6C5516DA-9D86-4E1E-A623-C11F9F74EB59}" type="datetimeFigureOut">
              <a:rPr lang="en-US" dirty="0"/>
              <a:t>5/31/2023</a:t>
            </a:fld>
            <a:endParaRPr lang="en-US" dirty="0"/>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
        <p:nvSpPr>
          <p:cNvPr id="8" name="Rectangle 7"/>
          <p:cNvSpPr/>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microsoft.com/office/2018/10/relationships/comments" Target="../comments/modernComment_100_E18119BA.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microsoft.com/office/2018/10/relationships/comments" Target="../comments/modernComment_10E_9973DFB3.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18/10/relationships/comments" Target="../comments/modernComment_110_6E08AAEF.xml"/><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4.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2" Type="http://schemas.microsoft.com/office/2018/10/relationships/comments" Target="../comments/modernComment_10D_AEB9970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18/10/relationships/comments" Target="../comments/modernComment_111_77FCFF0E.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microsoft.com/office/2018/10/relationships/comments" Target="../comments/modernComment_113_9490EEBF.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microsoft.com/office/2018/10/relationships/comments" Target="../comments/modernComment_114_E2DB190F.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p:txBody>
          <a:bodyPr/>
          <a:lstStyle/>
          <a:p>
            <a:r>
              <a:rPr lang="en-GB" sz="1200" dirty="0" err="1">
                <a:latin typeface="Georgia" panose="02040502050405020303" pitchFamily="18" charset="0"/>
              </a:rPr>
              <a:t>Escif</a:t>
            </a:r>
            <a:r>
              <a:rPr lang="en-GB" sz="1200" dirty="0">
                <a:latin typeface="Georgia" panose="02040502050405020303" pitchFamily="18" charset="0"/>
              </a:rPr>
              <a:t>, </a:t>
            </a:r>
            <a:r>
              <a:rPr lang="en-GB" sz="1200" dirty="0" err="1">
                <a:latin typeface="Georgia" panose="02040502050405020303" pitchFamily="18" charset="0"/>
              </a:rPr>
              <a:t>greece</a:t>
            </a:r>
            <a:br>
              <a:rPr lang="en-GB" sz="1200" dirty="0">
                <a:latin typeface="Georgia" panose="02040502050405020303" pitchFamily="18" charset="0"/>
              </a:rPr>
            </a:br>
            <a:r>
              <a:rPr lang="en-GB" sz="1200" dirty="0">
                <a:latin typeface="Georgia" panose="02040502050405020303" pitchFamily="18" charset="0"/>
              </a:rPr>
              <a:t>2023</a:t>
            </a:r>
            <a:br>
              <a:rPr lang="en-GB" sz="1200" dirty="0">
                <a:latin typeface="Georgia" panose="02040502050405020303" pitchFamily="18" charset="0"/>
              </a:rPr>
            </a:br>
            <a:br>
              <a:rPr lang="en-GB" sz="4000" dirty="0">
                <a:latin typeface="Georgia" panose="02040502050405020303" pitchFamily="18" charset="0"/>
              </a:rPr>
            </a:br>
            <a:r>
              <a:rPr lang="en-GB" sz="4000" dirty="0">
                <a:latin typeface="Georgia" panose="02040502050405020303" pitchFamily="18" charset="0"/>
              </a:rPr>
              <a:t>Personal assistance  </a:t>
            </a:r>
            <a:br>
              <a:rPr lang="en-GB" sz="4000" dirty="0">
                <a:latin typeface="Georgia" panose="02040502050405020303" pitchFamily="18" charset="0"/>
              </a:rPr>
            </a:br>
            <a:r>
              <a:rPr lang="en-GB" sz="4000" dirty="0">
                <a:latin typeface="Georgia" panose="02040502050405020303" pitchFamily="18" charset="0"/>
              </a:rPr>
              <a:t> in </a:t>
            </a:r>
            <a:r>
              <a:rPr lang="en-GB" sz="4000" dirty="0" err="1">
                <a:latin typeface="Georgia" panose="02040502050405020303" pitchFamily="18" charset="0"/>
              </a:rPr>
              <a:t>slovenia</a:t>
            </a:r>
            <a:endParaRPr lang="en-GB" dirty="0">
              <a:latin typeface="Georgia" panose="02040502050405020303" pitchFamily="18" charset="0"/>
            </a:endParaRPr>
          </a:p>
        </p:txBody>
      </p:sp>
      <p:sp>
        <p:nvSpPr>
          <p:cNvPr id="3" name="Podnaslov 2"/>
          <p:cNvSpPr>
            <a:spLocks noGrp="1"/>
          </p:cNvSpPr>
          <p:nvPr>
            <p:ph type="subTitle" idx="1"/>
          </p:nvPr>
        </p:nvSpPr>
        <p:spPr/>
        <p:txBody>
          <a:bodyPr/>
          <a:lstStyle/>
          <a:p>
            <a:r>
              <a:rPr lang="sl-SI" b="1" dirty="0">
                <a:latin typeface="Georgia" panose="02040502050405020303" pitchFamily="18" charset="0"/>
              </a:rPr>
              <a:t>Špela Šušteršič, </a:t>
            </a:r>
            <a:r>
              <a:rPr lang="sl-SI" b="1" dirty="0" err="1">
                <a:latin typeface="Georgia" panose="02040502050405020303" pitchFamily="18" charset="0"/>
              </a:rPr>
              <a:t>Slovenian</a:t>
            </a:r>
            <a:r>
              <a:rPr lang="sl-SI" b="1" dirty="0">
                <a:latin typeface="Georgia" panose="02040502050405020303" pitchFamily="18" charset="0"/>
              </a:rPr>
              <a:t> </a:t>
            </a:r>
            <a:r>
              <a:rPr lang="sl-SI" b="1" dirty="0" err="1">
                <a:latin typeface="Georgia" panose="02040502050405020303" pitchFamily="18" charset="0"/>
              </a:rPr>
              <a:t>paraplegic</a:t>
            </a:r>
            <a:r>
              <a:rPr lang="sl-SI" b="1" dirty="0">
                <a:latin typeface="Georgia" panose="02040502050405020303" pitchFamily="18" charset="0"/>
              </a:rPr>
              <a:t> </a:t>
            </a:r>
            <a:r>
              <a:rPr lang="sl-SI" b="1" dirty="0" err="1">
                <a:latin typeface="Georgia" panose="02040502050405020303" pitchFamily="18" charset="0"/>
              </a:rPr>
              <a:t>association</a:t>
            </a:r>
            <a:endParaRPr lang="nb-NO" dirty="0">
              <a:latin typeface="Georgia" panose="02040502050405020303" pitchFamily="18" charset="0"/>
            </a:endParaRPr>
          </a:p>
          <a:p>
            <a:endParaRPr lang="sl-SI" dirty="0"/>
          </a:p>
        </p:txBody>
      </p:sp>
    </p:spTree>
    <p:extLst>
      <p:ext uri="{BB962C8B-B14F-4D97-AF65-F5344CB8AC3E}">
        <p14:creationId xmlns:p14="http://schemas.microsoft.com/office/powerpoint/2010/main" val="3783334330"/>
      </p:ext>
    </p:extLst>
  </p:cSld>
  <p:clrMapOvr>
    <a:masterClrMapping/>
  </p:clrMapOvr>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1E9B019-C1BE-8D0B-24BF-34A544B367C6}"/>
              </a:ext>
            </a:extLst>
          </p:cNvPr>
          <p:cNvSpPr>
            <a:spLocks noGrp="1"/>
          </p:cNvSpPr>
          <p:nvPr>
            <p:ph type="title"/>
          </p:nvPr>
        </p:nvSpPr>
        <p:spPr>
          <a:xfrm>
            <a:off x="1066800" y="860708"/>
            <a:ext cx="10058400" cy="1371600"/>
          </a:xfrm>
        </p:spPr>
        <p:txBody>
          <a:bodyPr>
            <a:normAutofit fontScale="90000"/>
          </a:bodyPr>
          <a:lstStyle/>
          <a:p>
            <a:pPr algn="ctr"/>
            <a:r>
              <a:rPr lang="en-GB" sz="4900" b="1" dirty="0">
                <a:latin typeface="Georgia" panose="02040502050405020303" pitchFamily="18" charset="0"/>
              </a:rPr>
              <a:t>Personal assistance before 2019 </a:t>
            </a:r>
            <a:br>
              <a:rPr lang="en-GB" sz="4900" b="1" dirty="0">
                <a:latin typeface="Georgia" panose="02040502050405020303" pitchFamily="18" charset="0"/>
              </a:rPr>
            </a:br>
            <a:r>
              <a:rPr lang="en-GB" sz="4900" b="1" dirty="0">
                <a:latin typeface="Georgia" panose="02040502050405020303" pitchFamily="18" charset="0"/>
              </a:rPr>
              <a:t>– as programme</a:t>
            </a:r>
            <a:br>
              <a:rPr lang="en-GB" b="1" dirty="0"/>
            </a:br>
            <a:endParaRPr lang="en-GB" b="1" dirty="0"/>
          </a:p>
        </p:txBody>
      </p:sp>
      <p:sp>
        <p:nvSpPr>
          <p:cNvPr id="3" name="Označba mesta vsebine 2">
            <a:extLst>
              <a:ext uri="{FF2B5EF4-FFF2-40B4-BE49-F238E27FC236}">
                <a16:creationId xmlns:a16="http://schemas.microsoft.com/office/drawing/2014/main" id="{8D93D170-01B6-8FE7-BB4A-55D63FD14895}"/>
              </a:ext>
            </a:extLst>
          </p:cNvPr>
          <p:cNvSpPr>
            <a:spLocks noGrp="1"/>
          </p:cNvSpPr>
          <p:nvPr>
            <p:ph idx="1"/>
          </p:nvPr>
        </p:nvSpPr>
        <p:spPr>
          <a:xfrm>
            <a:off x="1066800" y="2133101"/>
            <a:ext cx="10058400" cy="3931920"/>
          </a:xfrm>
        </p:spPr>
        <p:txBody>
          <a:bodyPr>
            <a:normAutofit fontScale="92500"/>
          </a:bodyPr>
          <a:lstStyle/>
          <a:p>
            <a:endParaRPr lang="sl-SI" dirty="0">
              <a:solidFill>
                <a:srgbClr val="1B1B1B"/>
              </a:solidFill>
              <a:latin typeface="Open Sans" panose="020B0606030504020204" pitchFamily="34" charset="0"/>
            </a:endParaRPr>
          </a:p>
          <a:p>
            <a:r>
              <a:rPr lang="en-GB" dirty="0">
                <a:solidFill>
                  <a:srgbClr val="1B1B1B"/>
                </a:solidFill>
                <a:latin typeface="Georgia" panose="02040502050405020303" pitchFamily="18" charset="0"/>
              </a:rPr>
              <a:t>from 2003 to 2018: p</a:t>
            </a:r>
            <a:r>
              <a:rPr lang="en-GB" i="0" dirty="0">
                <a:solidFill>
                  <a:srgbClr val="1B1B1B"/>
                </a:solidFill>
                <a:effectLst/>
                <a:latin typeface="Georgia" panose="02040502050405020303" pitchFamily="18" charset="0"/>
              </a:rPr>
              <a:t>ersonal assistance for people with disabilities was </a:t>
            </a:r>
            <a:r>
              <a:rPr lang="en-GB" dirty="0">
                <a:solidFill>
                  <a:srgbClr val="1B1B1B"/>
                </a:solidFill>
                <a:latin typeface="Georgia" panose="02040502050405020303" pitchFamily="18" charset="0"/>
              </a:rPr>
              <a:t>organised by Ministry of </a:t>
            </a:r>
            <a:r>
              <a:rPr lang="en-GB" i="0" dirty="0">
                <a:solidFill>
                  <a:srgbClr val="1B1B1B"/>
                </a:solidFill>
                <a:effectLst/>
                <a:latin typeface="Georgia" panose="02040502050405020303" pitchFamily="18" charset="0"/>
              </a:rPr>
              <a:t>social affairs through public tender</a:t>
            </a:r>
          </a:p>
          <a:p>
            <a:r>
              <a:rPr lang="sl-SI" i="0" dirty="0" err="1">
                <a:solidFill>
                  <a:srgbClr val="1B1B1B"/>
                </a:solidFill>
                <a:effectLst/>
                <a:latin typeface="Georgia" panose="02040502050405020303" pitchFamily="18" charset="0"/>
              </a:rPr>
              <a:t>Programme</a:t>
            </a:r>
            <a:r>
              <a:rPr lang="sl-SI" i="0" dirty="0">
                <a:solidFill>
                  <a:srgbClr val="1B1B1B"/>
                </a:solidFill>
                <a:effectLst/>
                <a:latin typeface="Georgia" panose="02040502050405020303" pitchFamily="18" charset="0"/>
              </a:rPr>
              <a:t> </a:t>
            </a:r>
            <a:r>
              <a:rPr lang="en-GB" i="0" dirty="0">
                <a:solidFill>
                  <a:srgbClr val="1B1B1B"/>
                </a:solidFill>
                <a:effectLst/>
                <a:latin typeface="Georgia" panose="02040502050405020303" pitchFamily="18" charset="0"/>
              </a:rPr>
              <a:t>was </a:t>
            </a:r>
            <a:r>
              <a:rPr lang="sl-SI" dirty="0" err="1">
                <a:solidFill>
                  <a:srgbClr val="1B1B1B"/>
                </a:solidFill>
                <a:latin typeface="Georgia" panose="02040502050405020303" pitchFamily="18" charset="0"/>
              </a:rPr>
              <a:t>implementet</a:t>
            </a:r>
            <a:r>
              <a:rPr lang="sl-SI" dirty="0">
                <a:solidFill>
                  <a:srgbClr val="1B1B1B"/>
                </a:solidFill>
                <a:latin typeface="Georgia" panose="02040502050405020303" pitchFamily="18" charset="0"/>
              </a:rPr>
              <a:t> </a:t>
            </a:r>
            <a:r>
              <a:rPr lang="sl-SI" dirty="0" err="1">
                <a:solidFill>
                  <a:srgbClr val="1B1B1B"/>
                </a:solidFill>
                <a:latin typeface="Georgia" panose="02040502050405020303" pitchFamily="18" charset="0"/>
              </a:rPr>
              <a:t>by</a:t>
            </a:r>
            <a:r>
              <a:rPr lang="en-GB" dirty="0">
                <a:solidFill>
                  <a:srgbClr val="1B1B1B"/>
                </a:solidFill>
                <a:latin typeface="Georgia" panose="02040502050405020303" pitchFamily="18" charset="0"/>
              </a:rPr>
              <a:t> </a:t>
            </a:r>
            <a:r>
              <a:rPr lang="en-GB" i="0" dirty="0">
                <a:effectLst/>
                <a:latin typeface="Georgia" panose="02040502050405020303" pitchFamily="18" charset="0"/>
              </a:rPr>
              <a:t>disability organizations</a:t>
            </a:r>
            <a:r>
              <a:rPr lang="en-GB" dirty="0">
                <a:latin typeface="Georgia" panose="02040502050405020303" pitchFamily="18" charset="0"/>
              </a:rPr>
              <a:t> </a:t>
            </a:r>
            <a:endParaRPr lang="en-GB" i="0" dirty="0">
              <a:effectLst/>
              <a:latin typeface="Georgia" panose="02040502050405020303" pitchFamily="18" charset="0"/>
            </a:endParaRPr>
          </a:p>
          <a:p>
            <a:r>
              <a:rPr lang="sl-SI" dirty="0">
                <a:solidFill>
                  <a:srgbClr val="1B1B1B"/>
                </a:solidFill>
                <a:latin typeface="Georgia" panose="02040502050405020303" pitchFamily="18" charset="0"/>
              </a:rPr>
              <a:t>it</a:t>
            </a:r>
            <a:r>
              <a:rPr lang="en-GB" dirty="0">
                <a:solidFill>
                  <a:srgbClr val="1B1B1B"/>
                </a:solidFill>
                <a:latin typeface="Georgia" panose="02040502050405020303" pitchFamily="18" charset="0"/>
              </a:rPr>
              <a:t> was financed by the Ministry of </a:t>
            </a:r>
            <a:r>
              <a:rPr lang="en-GB" i="0" dirty="0">
                <a:solidFill>
                  <a:srgbClr val="1B1B1B"/>
                </a:solidFill>
                <a:effectLst/>
                <a:latin typeface="Georgia" panose="02040502050405020303" pitchFamily="18" charset="0"/>
              </a:rPr>
              <a:t>social affairs</a:t>
            </a:r>
            <a:r>
              <a:rPr lang="en-GB" dirty="0">
                <a:solidFill>
                  <a:srgbClr val="1B1B1B"/>
                </a:solidFill>
                <a:latin typeface="Georgia" panose="02040502050405020303" pitchFamily="18" charset="0"/>
              </a:rPr>
              <a:t> and FIHO foundation (foundation for financing disability and humanitarian organizations)</a:t>
            </a:r>
          </a:p>
          <a:p>
            <a:r>
              <a:rPr lang="sl-SI" i="0" dirty="0">
                <a:effectLst/>
                <a:latin typeface="Georgia" panose="02040502050405020303" pitchFamily="18" charset="0"/>
              </a:rPr>
              <a:t>It </a:t>
            </a:r>
            <a:r>
              <a:rPr lang="sl-SI" i="0" dirty="0" err="1">
                <a:effectLst/>
                <a:latin typeface="Georgia" panose="02040502050405020303" pitchFamily="18" charset="0"/>
              </a:rPr>
              <a:t>was</a:t>
            </a:r>
            <a:r>
              <a:rPr lang="sl-SI" i="0" dirty="0">
                <a:effectLst/>
                <a:latin typeface="Georgia" panose="02040502050405020303" pitchFamily="18" charset="0"/>
              </a:rPr>
              <a:t> </a:t>
            </a:r>
            <a:r>
              <a:rPr lang="en-GB" i="0" dirty="0">
                <a:effectLst/>
                <a:latin typeface="Georgia" panose="02040502050405020303" pitchFamily="18" charset="0"/>
              </a:rPr>
              <a:t>34 disability organizations</a:t>
            </a:r>
            <a:r>
              <a:rPr lang="sl-SI" i="0" dirty="0">
                <a:effectLst/>
                <a:latin typeface="Georgia" panose="02040502050405020303" pitchFamily="18" charset="0"/>
              </a:rPr>
              <a:t>, </a:t>
            </a:r>
            <a:r>
              <a:rPr lang="sl-SI" i="0" dirty="0" err="1">
                <a:effectLst/>
                <a:latin typeface="Georgia" panose="02040502050405020303" pitchFamily="18" charset="0"/>
              </a:rPr>
              <a:t>they</a:t>
            </a:r>
            <a:r>
              <a:rPr lang="sl-SI" i="0" dirty="0">
                <a:effectLst/>
                <a:latin typeface="Georgia" panose="02040502050405020303" pitchFamily="18" charset="0"/>
              </a:rPr>
              <a:t> </a:t>
            </a:r>
            <a:r>
              <a:rPr lang="en-GB" b="0" i="0" dirty="0">
                <a:effectLst/>
                <a:latin typeface="Georgia" panose="02040502050405020303" pitchFamily="18" charset="0"/>
              </a:rPr>
              <a:t>provided personal assistance only for their members</a:t>
            </a:r>
          </a:p>
          <a:p>
            <a:r>
              <a:rPr lang="en-GB" dirty="0">
                <a:latin typeface="Georgia" panose="02040502050405020303" pitchFamily="18" charset="0"/>
              </a:rPr>
              <a:t>the programme included 1.200 people with disabilities and 450 employed personal assistants (PA)</a:t>
            </a:r>
          </a:p>
          <a:p>
            <a:r>
              <a:rPr lang="en-GB" dirty="0">
                <a:latin typeface="Georgia" panose="02040502050405020303" pitchFamily="18" charset="0"/>
              </a:rPr>
              <a:t>people can get personal assistance only for 8 our per day, 40 hours per week</a:t>
            </a:r>
          </a:p>
          <a:p>
            <a:endParaRPr lang="en-GB" dirty="0">
              <a:latin typeface="Georgia" panose="02040502050405020303" pitchFamily="18" charset="0"/>
            </a:endParaRPr>
          </a:p>
          <a:p>
            <a:pPr marL="0" indent="0">
              <a:buNone/>
            </a:pPr>
            <a:r>
              <a:rPr lang="en-GB" b="1" dirty="0">
                <a:latin typeface="Georgia" panose="02040502050405020303" pitchFamily="18" charset="0"/>
              </a:rPr>
              <a:t>Budget was 6.000.000 million </a:t>
            </a:r>
            <a:r>
              <a:rPr lang="sl-SI" b="1" dirty="0">
                <a:latin typeface="Georgia" panose="02040502050405020303" pitchFamily="18" charset="0"/>
              </a:rPr>
              <a:t>EUR</a:t>
            </a:r>
            <a:endParaRPr lang="en-GB" b="1" dirty="0">
              <a:latin typeface="Georgia" panose="02040502050405020303" pitchFamily="18" charset="0"/>
            </a:endParaRPr>
          </a:p>
        </p:txBody>
      </p:sp>
    </p:spTree>
    <p:extLst>
      <p:ext uri="{BB962C8B-B14F-4D97-AF65-F5344CB8AC3E}">
        <p14:creationId xmlns:p14="http://schemas.microsoft.com/office/powerpoint/2010/main" val="2574507955"/>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značba mesta vsebine 3">
            <a:extLst>
              <a:ext uri="{FF2B5EF4-FFF2-40B4-BE49-F238E27FC236}">
                <a16:creationId xmlns:a16="http://schemas.microsoft.com/office/drawing/2014/main" id="{A4AB3389-24F4-78C8-DBE2-ECB716E77485}"/>
              </a:ext>
            </a:extLst>
          </p:cNvPr>
          <p:cNvSpPr>
            <a:spLocks noGrp="1"/>
          </p:cNvSpPr>
          <p:nvPr>
            <p:ph sz="half" idx="2"/>
          </p:nvPr>
        </p:nvSpPr>
        <p:spPr/>
        <p:txBody>
          <a:bodyPr>
            <a:normAutofit fontScale="85000" lnSpcReduction="10000"/>
          </a:bodyPr>
          <a:lstStyle/>
          <a:p>
            <a:pPr>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800" kern="0" dirty="0">
                <a:effectLst/>
                <a:latin typeface="Georgia" panose="02040502050405020303" pitchFamily="18" charset="0"/>
                <a:ea typeface="Arial Unicode MS" panose="020B0604020202020204" pitchFamily="34" charset="-128"/>
                <a:cs typeface="Arial Unicode MS" panose="020B0604020202020204" pitchFamily="34" charset="-128"/>
              </a:rPr>
              <a:t>there wasn't enough money to </a:t>
            </a:r>
            <a:r>
              <a:rPr lang="en-GB" kern="0" dirty="0">
                <a:latin typeface="Georgia" panose="02040502050405020303" pitchFamily="18" charset="0"/>
                <a:ea typeface="Arial Unicode MS" panose="020B0604020202020204" pitchFamily="34" charset="-128"/>
                <a:cs typeface="Arial Unicode MS" panose="020B0604020202020204" pitchFamily="34" charset="-128"/>
              </a:rPr>
              <a:t>i</a:t>
            </a:r>
            <a:r>
              <a:rPr lang="en-GB" sz="1800" kern="0" dirty="0">
                <a:effectLst/>
                <a:latin typeface="Georgia" panose="02040502050405020303" pitchFamily="18" charset="0"/>
                <a:ea typeface="Arial Unicode MS" panose="020B0604020202020204" pitchFamily="34" charset="-128"/>
                <a:cs typeface="Arial Unicode MS" panose="020B0604020202020204" pitchFamily="34" charset="-128"/>
              </a:rPr>
              <a:t>nclude all the people with disabilities into the program</a:t>
            </a:r>
            <a:endParaRPr lang="en-GB" sz="1800" kern="100" dirty="0">
              <a:effectLst/>
              <a:latin typeface="Georgia" panose="02040502050405020303" pitchFamily="18" charset="0"/>
              <a:ea typeface="Arial Unicode MS" panose="020B0604020202020204" pitchFamily="34" charset="-128"/>
              <a:cs typeface="Arial Unicode MS" panose="020B0604020202020204" pitchFamily="34" charset="-128"/>
            </a:endParaRPr>
          </a:p>
          <a:p>
            <a:pPr>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800" kern="0" dirty="0">
                <a:effectLst/>
                <a:latin typeface="Georgia" panose="02040502050405020303" pitchFamily="18" charset="0"/>
                <a:ea typeface="Arial Unicode MS" panose="020B0604020202020204" pitchFamily="34" charset="-128"/>
                <a:cs typeface="Arial Unicode MS" panose="020B0604020202020204" pitchFamily="34" charset="-128"/>
              </a:rPr>
              <a:t>employees did not receive enough payment for their work</a:t>
            </a:r>
            <a:endParaRPr lang="en-GB" sz="1800" kern="100" dirty="0">
              <a:effectLst/>
              <a:latin typeface="Georgia" panose="02040502050405020303" pitchFamily="18" charset="0"/>
              <a:ea typeface="Arial Unicode MS" panose="020B0604020202020204" pitchFamily="34" charset="-128"/>
              <a:cs typeface="Arial Unicode MS" panose="020B0604020202020204" pitchFamily="34" charset="-128"/>
            </a:endParaRPr>
          </a:p>
          <a:p>
            <a:pPr>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800" kern="0" dirty="0">
                <a:effectLst/>
                <a:latin typeface="Georgia" panose="02040502050405020303" pitchFamily="18" charset="0"/>
                <a:ea typeface="Arial Unicode MS" panose="020B0604020202020204" pitchFamily="34" charset="-128"/>
                <a:cs typeface="Arial Unicode MS" panose="020B0604020202020204" pitchFamily="34" charset="-128"/>
              </a:rPr>
              <a:t>organizations had to collect donations for the implementation of personal assistance</a:t>
            </a:r>
            <a:endParaRPr lang="en-GB" sz="1800" kern="100" dirty="0">
              <a:effectLst/>
              <a:latin typeface="Georgia" panose="02040502050405020303" pitchFamily="18" charset="0"/>
              <a:ea typeface="Arial Unicode MS" panose="020B0604020202020204" pitchFamily="34" charset="-128"/>
              <a:cs typeface="Arial Unicode MS" panose="020B0604020202020204" pitchFamily="34" charset="-128"/>
            </a:endParaRPr>
          </a:p>
          <a:p>
            <a:pPr>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800" kern="0" dirty="0">
                <a:effectLst/>
                <a:latin typeface="Georgia" panose="02040502050405020303" pitchFamily="18" charset="0"/>
                <a:ea typeface="Arial Unicode MS" panose="020B0604020202020204" pitchFamily="34" charset="-128"/>
                <a:cs typeface="Arial Unicode MS" panose="020B0604020202020204" pitchFamily="34" charset="-128"/>
              </a:rPr>
              <a:t>many people with disability were  on the waiting list for a long time (sometimes years)</a:t>
            </a:r>
            <a:endParaRPr lang="en-GB" sz="1800" kern="100" dirty="0">
              <a:effectLst/>
              <a:latin typeface="Georgia" panose="02040502050405020303" pitchFamily="18" charset="0"/>
              <a:ea typeface="Arial Unicode MS" panose="020B0604020202020204" pitchFamily="34" charset="-128"/>
              <a:cs typeface="Arial Unicode MS" panose="020B0604020202020204" pitchFamily="34" charset="-128"/>
            </a:endParaRPr>
          </a:p>
          <a:p>
            <a:pPr>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800" kern="0" dirty="0">
                <a:effectLst/>
                <a:latin typeface="Georgia" panose="02040502050405020303" pitchFamily="18" charset="0"/>
                <a:ea typeface="Arial Unicode MS" panose="020B0604020202020204" pitchFamily="34" charset="-128"/>
                <a:cs typeface="Arial Unicode MS" panose="020B0604020202020204" pitchFamily="34" charset="-128"/>
              </a:rPr>
              <a:t>there was no replacement for the absence of personal assistants</a:t>
            </a:r>
            <a:endParaRPr lang="en-GB" sz="1800" kern="100" dirty="0">
              <a:effectLst/>
              <a:latin typeface="Georgia" panose="02040502050405020303" pitchFamily="18" charset="0"/>
              <a:ea typeface="Arial Unicode MS" panose="020B0604020202020204" pitchFamily="34" charset="-128"/>
              <a:cs typeface="Arial Unicode MS" panose="020B0604020202020204" pitchFamily="34" charset="-128"/>
            </a:endParaRPr>
          </a:p>
        </p:txBody>
      </p:sp>
      <p:sp>
        <p:nvSpPr>
          <p:cNvPr id="6" name="Označba mesta vsebine 5">
            <a:extLst>
              <a:ext uri="{FF2B5EF4-FFF2-40B4-BE49-F238E27FC236}">
                <a16:creationId xmlns:a16="http://schemas.microsoft.com/office/drawing/2014/main" id="{79F06608-CE19-BF53-2FE0-E2E63BE476DD}"/>
              </a:ext>
            </a:extLst>
          </p:cNvPr>
          <p:cNvSpPr>
            <a:spLocks noGrp="1"/>
          </p:cNvSpPr>
          <p:nvPr>
            <p:ph sz="quarter" idx="4"/>
          </p:nvPr>
        </p:nvSpPr>
        <p:spPr>
          <a:xfrm>
            <a:off x="6367272" y="2818047"/>
            <a:ext cx="4754880" cy="3200400"/>
          </a:xfrm>
        </p:spPr>
        <p:txBody>
          <a:bodyPr>
            <a:normAutofit fontScale="85000" lnSpcReduction="10000"/>
          </a:bodyPr>
          <a:lstStyle/>
          <a:p>
            <a:r>
              <a:rPr lang="sl-SI" altLang="sl-SI" dirty="0">
                <a:latin typeface="Georgia" panose="02040502050405020303" pitchFamily="18" charset="0"/>
                <a:ea typeface="Times New Roman" panose="02020603050405020304" pitchFamily="18" charset="0"/>
                <a:cs typeface="Courier New" panose="02070309020205020404" pitchFamily="49" charset="0"/>
              </a:rPr>
              <a:t>t</a:t>
            </a:r>
            <a:r>
              <a:rPr kumimoji="0" lang="en-GB" altLang="sl-SI" sz="1800" b="0" i="0" u="none" strike="noStrike" cap="none" normalizeH="0" baseline="0" dirty="0">
                <a:ln>
                  <a:noFill/>
                </a:ln>
                <a:solidFill>
                  <a:schemeClr val="tx1"/>
                </a:solidFill>
                <a:effectLst/>
                <a:latin typeface="Georgia" panose="02040502050405020303" pitchFamily="18" charset="0"/>
                <a:ea typeface="Times New Roman" panose="02020603050405020304" pitchFamily="18" charset="0"/>
                <a:cs typeface="Courier New" panose="02070309020205020404" pitchFamily="49" charset="0"/>
              </a:rPr>
              <a:t>here were enough candidates for the job of a personal assistant</a:t>
            </a:r>
            <a:br>
              <a:rPr kumimoji="0" lang="en-GB" altLang="sl-SI" sz="1800" b="0" i="0" u="none" strike="noStrike" cap="none" normalizeH="0" baseline="0" dirty="0">
                <a:ln>
                  <a:noFill/>
                </a:ln>
                <a:solidFill>
                  <a:schemeClr val="tx1"/>
                </a:solidFill>
                <a:effectLst/>
                <a:latin typeface="Georgia" panose="02040502050405020303" pitchFamily="18" charset="0"/>
                <a:ea typeface="Times New Roman" panose="02020603050405020304" pitchFamily="18" charset="0"/>
                <a:cs typeface="Courier New" panose="02070309020205020404" pitchFamily="49" charset="0"/>
              </a:rPr>
            </a:br>
            <a:endParaRPr kumimoji="0" lang="en-GB" altLang="sl-SI" sz="1800" b="0" i="0" u="none" strike="noStrike" cap="none" normalizeH="0" baseline="0" dirty="0">
              <a:ln>
                <a:noFill/>
              </a:ln>
              <a:solidFill>
                <a:schemeClr val="tx1"/>
              </a:solidFill>
              <a:effectLst/>
              <a:latin typeface="Georgia" panose="02040502050405020303" pitchFamily="18" charset="0"/>
              <a:ea typeface="Times New Roman" panose="02020603050405020304" pitchFamily="18" charset="0"/>
              <a:cs typeface="Courier New" panose="02070309020205020404" pitchFamily="49" charset="0"/>
            </a:endParaRPr>
          </a:p>
          <a:p>
            <a:r>
              <a:rPr kumimoji="0" lang="en-GB" altLang="sl-SI" sz="1800" b="0" i="0" u="none" strike="noStrike" cap="none" normalizeH="0" baseline="0" dirty="0">
                <a:ln>
                  <a:noFill/>
                </a:ln>
                <a:solidFill>
                  <a:schemeClr val="tx1"/>
                </a:solidFill>
                <a:effectLst/>
                <a:latin typeface="Georgia" panose="02040502050405020303" pitchFamily="18" charset="0"/>
                <a:ea typeface="Times New Roman" panose="02020603050405020304" pitchFamily="18" charset="0"/>
                <a:cs typeface="Courier New" panose="02070309020205020404" pitchFamily="49" charset="0"/>
              </a:rPr>
              <a:t>single entry point</a:t>
            </a:r>
            <a:r>
              <a:rPr lang="en-GB" altLang="sl-SI" dirty="0">
                <a:latin typeface="Georgia" panose="02040502050405020303" pitchFamily="18" charset="0"/>
                <a:ea typeface="Times New Roman" panose="02020603050405020304" pitchFamily="18" charset="0"/>
                <a:cs typeface="Courier New" panose="02070309020205020404" pitchFamily="49" charset="0"/>
              </a:rPr>
              <a:t> for the </a:t>
            </a:r>
            <a:r>
              <a:rPr kumimoji="0" lang="en-GB" altLang="sl-SI" sz="1800" b="0" i="0" u="none" strike="noStrike" cap="none" normalizeH="0" baseline="0" dirty="0">
                <a:ln>
                  <a:noFill/>
                </a:ln>
                <a:solidFill>
                  <a:schemeClr val="tx1"/>
                </a:solidFill>
                <a:effectLst/>
                <a:latin typeface="Georgia" panose="02040502050405020303" pitchFamily="18" charset="0"/>
                <a:ea typeface="Times New Roman" panose="02020603050405020304" pitchFamily="18" charset="0"/>
                <a:cs typeface="Courier New" panose="02070309020205020404" pitchFamily="49" charset="0"/>
              </a:rPr>
              <a:t>type of disability</a:t>
            </a:r>
            <a:br>
              <a:rPr kumimoji="0" lang="en-GB" altLang="sl-SI" sz="1800" b="0" i="0" u="none" strike="noStrike" cap="none" normalizeH="0" baseline="0" dirty="0">
                <a:ln>
                  <a:noFill/>
                </a:ln>
                <a:solidFill>
                  <a:schemeClr val="tx1"/>
                </a:solidFill>
                <a:effectLst/>
                <a:latin typeface="Georgia" panose="02040502050405020303" pitchFamily="18" charset="0"/>
                <a:ea typeface="Times New Roman" panose="02020603050405020304" pitchFamily="18" charset="0"/>
                <a:cs typeface="Courier New" panose="02070309020205020404" pitchFamily="49" charset="0"/>
              </a:rPr>
            </a:br>
            <a:br>
              <a:rPr kumimoji="0" lang="en-GB" altLang="sl-SI" sz="1800" b="0" i="0" u="none" strike="noStrike" cap="none" normalizeH="0" baseline="0" dirty="0">
                <a:ln>
                  <a:noFill/>
                </a:ln>
                <a:solidFill>
                  <a:schemeClr val="tx1"/>
                </a:solidFill>
                <a:effectLst/>
                <a:latin typeface="Georgia" panose="02040502050405020303" pitchFamily="18" charset="0"/>
                <a:ea typeface="Times New Roman" panose="02020603050405020304" pitchFamily="18" charset="0"/>
                <a:cs typeface="Courier New" panose="02070309020205020404" pitchFamily="49" charset="0"/>
              </a:rPr>
            </a:br>
            <a:endParaRPr kumimoji="0" lang="en-GB" altLang="sl-SI" sz="1800" b="0" i="0" u="none" strike="noStrike" cap="none" normalizeH="0" baseline="0" dirty="0">
              <a:ln>
                <a:noFill/>
              </a:ln>
              <a:solidFill>
                <a:schemeClr val="tx1"/>
              </a:solidFill>
              <a:effectLst/>
              <a:latin typeface="Georgia" panose="02040502050405020303" pitchFamily="18" charset="0"/>
              <a:ea typeface="Times New Roman" panose="02020603050405020304" pitchFamily="18" charset="0"/>
              <a:cs typeface="Courier New" panose="02070309020205020404" pitchFamily="49" charset="0"/>
            </a:endParaRPr>
          </a:p>
          <a:p>
            <a:r>
              <a:rPr kumimoji="0" lang="en-GB" altLang="sl-SI" sz="1800" b="0" i="0" u="none" strike="noStrike" cap="none" normalizeH="0" baseline="0" dirty="0">
                <a:ln>
                  <a:noFill/>
                </a:ln>
                <a:solidFill>
                  <a:schemeClr val="tx1"/>
                </a:solidFill>
                <a:effectLst/>
                <a:latin typeface="Georgia" panose="02040502050405020303" pitchFamily="18" charset="0"/>
                <a:ea typeface="Times New Roman" panose="02020603050405020304" pitchFamily="18" charset="0"/>
                <a:cs typeface="Courier New" panose="02070309020205020404" pitchFamily="49" charset="0"/>
              </a:rPr>
              <a:t>family members volunteered to help.</a:t>
            </a:r>
            <a:r>
              <a:rPr kumimoji="0" lang="en-GB" altLang="sl-SI" sz="1400" b="0" i="0" u="none" strike="noStrike" cap="none" normalizeH="0" baseline="0" dirty="0">
                <a:ln>
                  <a:noFill/>
                </a:ln>
                <a:solidFill>
                  <a:schemeClr val="tx1"/>
                </a:solidFill>
                <a:effectLst/>
                <a:latin typeface="Georgia" panose="02040502050405020303" pitchFamily="18" charset="0"/>
              </a:rPr>
              <a:t> </a:t>
            </a:r>
            <a:endParaRPr lang="en-GB" dirty="0">
              <a:latin typeface="Georgia" panose="02040502050405020303" pitchFamily="18" charset="0"/>
            </a:endParaRPr>
          </a:p>
          <a:p>
            <a:pPr marL="0" indent="0">
              <a:buNone/>
            </a:pPr>
            <a:endParaRPr lang="sl-SI" dirty="0"/>
          </a:p>
        </p:txBody>
      </p:sp>
      <p:pic>
        <p:nvPicPr>
          <p:cNvPr id="7" name="Picture 6" descr="A green check mark on a white background&#10;&#10;Description automatically generated with medium confidence">
            <a:extLst>
              <a:ext uri="{FF2B5EF4-FFF2-40B4-BE49-F238E27FC236}">
                <a16:creationId xmlns:a16="http://schemas.microsoft.com/office/drawing/2014/main" id="{3F5CE387-B88D-7970-BB76-D93F61CE5825}"/>
              </a:ext>
            </a:extLst>
          </p:cNvPr>
          <p:cNvPicPr>
            <a:picLocks noChangeAspect="1"/>
          </p:cNvPicPr>
          <p:nvPr/>
        </p:nvPicPr>
        <p:blipFill>
          <a:blip r:embed="rId4"/>
          <a:stretch>
            <a:fillRect/>
          </a:stretch>
        </p:blipFill>
        <p:spPr>
          <a:xfrm>
            <a:off x="7381253" y="504162"/>
            <a:ext cx="2143125" cy="2031794"/>
          </a:xfrm>
          <a:prstGeom prst="rect">
            <a:avLst/>
          </a:prstGeom>
        </p:spPr>
      </p:pic>
      <p:pic>
        <p:nvPicPr>
          <p:cNvPr id="11" name="Picture 10">
            <a:extLst>
              <a:ext uri="{FF2B5EF4-FFF2-40B4-BE49-F238E27FC236}">
                <a16:creationId xmlns:a16="http://schemas.microsoft.com/office/drawing/2014/main" id="{4CF8FCA5-8D54-A991-B1CD-18A32524B38F}"/>
              </a:ext>
            </a:extLst>
          </p:cNvPr>
          <p:cNvPicPr>
            <a:picLocks noChangeAspect="1"/>
          </p:cNvPicPr>
          <p:nvPr/>
        </p:nvPicPr>
        <p:blipFill>
          <a:blip r:embed="rId5"/>
          <a:stretch>
            <a:fillRect/>
          </a:stretch>
        </p:blipFill>
        <p:spPr>
          <a:xfrm>
            <a:off x="2375725" y="445768"/>
            <a:ext cx="2143125" cy="2143125"/>
          </a:xfrm>
          <a:prstGeom prst="rect">
            <a:avLst/>
          </a:prstGeom>
        </p:spPr>
      </p:pic>
    </p:spTree>
    <p:extLst>
      <p:ext uri="{BB962C8B-B14F-4D97-AF65-F5344CB8AC3E}">
        <p14:creationId xmlns:p14="http://schemas.microsoft.com/office/powerpoint/2010/main" val="1846061807"/>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54DB4868-9C4F-C89B-8026-E21AE735AAE1}"/>
              </a:ext>
            </a:extLst>
          </p:cNvPr>
          <p:cNvSpPr>
            <a:spLocks noGrp="1"/>
          </p:cNvSpPr>
          <p:nvPr>
            <p:ph type="title"/>
          </p:nvPr>
        </p:nvSpPr>
        <p:spPr/>
        <p:txBody>
          <a:bodyPr>
            <a:normAutofit/>
          </a:bodyPr>
          <a:lstStyle/>
          <a:p>
            <a:pPr algn="ctr"/>
            <a:r>
              <a:rPr lang="en-GB" sz="4400" b="1" dirty="0">
                <a:latin typeface="Georgia" panose="02040502050405020303" pitchFamily="18" charset="0"/>
              </a:rPr>
              <a:t>Personal assistance since 2019 </a:t>
            </a:r>
            <a:br>
              <a:rPr lang="en-GB" sz="4400" b="1" dirty="0">
                <a:latin typeface="Georgia" panose="02040502050405020303" pitchFamily="18" charset="0"/>
              </a:rPr>
            </a:br>
            <a:r>
              <a:rPr lang="en-GB" sz="4400" b="1" dirty="0">
                <a:latin typeface="Georgia" panose="02040502050405020303" pitchFamily="18" charset="0"/>
              </a:rPr>
              <a:t>– legal right</a:t>
            </a:r>
          </a:p>
        </p:txBody>
      </p:sp>
      <p:sp>
        <p:nvSpPr>
          <p:cNvPr id="3" name="Označba mesta vsebine 2">
            <a:extLst>
              <a:ext uri="{FF2B5EF4-FFF2-40B4-BE49-F238E27FC236}">
                <a16:creationId xmlns:a16="http://schemas.microsoft.com/office/drawing/2014/main" id="{EC440556-1805-F831-9BAB-79B5F0D0A0E5}"/>
              </a:ext>
            </a:extLst>
          </p:cNvPr>
          <p:cNvSpPr>
            <a:spLocks noGrp="1"/>
          </p:cNvSpPr>
          <p:nvPr>
            <p:ph idx="1"/>
          </p:nvPr>
        </p:nvSpPr>
        <p:spPr/>
        <p:txBody>
          <a:bodyPr>
            <a:normAutofit/>
          </a:bodyPr>
          <a:lstStyle/>
          <a:p>
            <a:pPr marL="0" indent="0">
              <a:buNone/>
            </a:pPr>
            <a:r>
              <a:rPr lang="en-US" b="0" i="0" dirty="0">
                <a:solidFill>
                  <a:srgbClr val="3B3B3B"/>
                </a:solidFill>
                <a:effectLst/>
                <a:latin typeface="Georgia" panose="02040502050405020303" pitchFamily="18" charset="0"/>
              </a:rPr>
              <a:t> </a:t>
            </a:r>
            <a:endParaRPr lang="sl-SI" dirty="0">
              <a:solidFill>
                <a:srgbClr val="3B3B3B"/>
              </a:solidFill>
              <a:latin typeface="Georgia" panose="02040502050405020303" pitchFamily="18" charset="0"/>
            </a:endParaRPr>
          </a:p>
          <a:p>
            <a:r>
              <a:rPr lang="en-GB" dirty="0">
                <a:solidFill>
                  <a:srgbClr val="1B1B1B"/>
                </a:solidFill>
                <a:latin typeface="Georgia" panose="02040502050405020303" pitchFamily="18" charset="0"/>
              </a:rPr>
              <a:t>financed by Ministry of Social affairs; the price per hour is</a:t>
            </a:r>
            <a:r>
              <a:rPr lang="en-GB" b="1" dirty="0">
                <a:solidFill>
                  <a:srgbClr val="1B1B1B"/>
                </a:solidFill>
                <a:latin typeface="Georgia" panose="02040502050405020303" pitchFamily="18" charset="0"/>
              </a:rPr>
              <a:t> 15,00 </a:t>
            </a:r>
            <a:r>
              <a:rPr lang="en-GB" dirty="0">
                <a:solidFill>
                  <a:srgbClr val="1B1B1B"/>
                </a:solidFill>
                <a:latin typeface="Georgia" panose="02040502050405020303" pitchFamily="18" charset="0"/>
              </a:rPr>
              <a:t>EUR</a:t>
            </a:r>
          </a:p>
          <a:p>
            <a:pPr>
              <a:buFontTx/>
              <a:buChar char="-"/>
            </a:pPr>
            <a:r>
              <a:rPr lang="en-GB" dirty="0">
                <a:solidFill>
                  <a:srgbClr val="1B1B1B"/>
                </a:solidFill>
                <a:latin typeface="Georgia" panose="02040502050405020303" pitchFamily="18" charset="0"/>
              </a:rPr>
              <a:t> users of personal assistance  participate with half of their budget for help due to their disability status, which is specified in the law governing pension and disability insurances (86 EUR, 173 EUR or 248 EUR when somebodies condition requires more help)</a:t>
            </a:r>
          </a:p>
          <a:p>
            <a:pPr>
              <a:buFontTx/>
              <a:buChar char="-"/>
            </a:pPr>
            <a:r>
              <a:rPr lang="en-GB" b="1" dirty="0">
                <a:latin typeface="Georgia" panose="02040502050405020303" pitchFamily="18" charset="0"/>
              </a:rPr>
              <a:t>107</a:t>
            </a:r>
            <a:r>
              <a:rPr lang="en-GB" i="0" dirty="0">
                <a:effectLst/>
                <a:latin typeface="Georgia" panose="02040502050405020303" pitchFamily="18" charset="0"/>
              </a:rPr>
              <a:t> different</a:t>
            </a:r>
            <a:r>
              <a:rPr lang="en-GB" dirty="0">
                <a:latin typeface="Georgia" panose="02040502050405020303" pitchFamily="18" charset="0"/>
              </a:rPr>
              <a:t> </a:t>
            </a:r>
            <a:r>
              <a:rPr lang="en-GB" i="0" dirty="0">
                <a:effectLst/>
                <a:latin typeface="Georgia" panose="02040502050405020303" pitchFamily="18" charset="0"/>
              </a:rPr>
              <a:t>providers</a:t>
            </a:r>
            <a:r>
              <a:rPr lang="en-GB" dirty="0">
                <a:latin typeface="Georgia" panose="02040502050405020303" pitchFamily="18" charset="0"/>
              </a:rPr>
              <a:t> with different view</a:t>
            </a:r>
            <a:r>
              <a:rPr lang="sl-SI" dirty="0">
                <a:latin typeface="Georgia" panose="02040502050405020303" pitchFamily="18" charset="0"/>
              </a:rPr>
              <a:t>s</a:t>
            </a:r>
            <a:r>
              <a:rPr lang="en-GB" dirty="0">
                <a:latin typeface="Georgia" panose="02040502050405020303" pitchFamily="18" charset="0"/>
              </a:rPr>
              <a:t> what personal assistance should be</a:t>
            </a:r>
            <a:r>
              <a:rPr lang="sl-SI" dirty="0">
                <a:latin typeface="Georgia" panose="02040502050405020303" pitchFamily="18" charset="0"/>
              </a:rPr>
              <a:t> ( </a:t>
            </a:r>
            <a:r>
              <a:rPr lang="sl-SI" dirty="0" err="1">
                <a:latin typeface="Georgia" panose="02040502050405020303" pitchFamily="18" charset="0"/>
              </a:rPr>
              <a:t>small</a:t>
            </a:r>
            <a:r>
              <a:rPr lang="sl-SI" dirty="0">
                <a:latin typeface="Georgia" panose="02040502050405020303" pitchFamily="18" charset="0"/>
              </a:rPr>
              <a:t> </a:t>
            </a:r>
            <a:r>
              <a:rPr lang="sl-SI" dirty="0" err="1">
                <a:latin typeface="Georgia" panose="02040502050405020303" pitchFamily="18" charset="0"/>
              </a:rPr>
              <a:t>private</a:t>
            </a:r>
            <a:r>
              <a:rPr lang="sl-SI" dirty="0">
                <a:latin typeface="Georgia" panose="02040502050405020303" pitchFamily="18" charset="0"/>
              </a:rPr>
              <a:t> </a:t>
            </a:r>
            <a:r>
              <a:rPr lang="sl-SI" dirty="0" err="1">
                <a:latin typeface="Georgia" panose="02040502050405020303" pitchFamily="18" charset="0"/>
              </a:rPr>
              <a:t>companys</a:t>
            </a:r>
            <a:r>
              <a:rPr lang="sl-SI" dirty="0">
                <a:latin typeface="Georgia" panose="02040502050405020303" pitchFamily="18" charset="0"/>
              </a:rPr>
              <a:t>, </a:t>
            </a:r>
            <a:r>
              <a:rPr lang="sl-SI" dirty="0" err="1">
                <a:latin typeface="Georgia" panose="02040502050405020303" pitchFamily="18" charset="0"/>
              </a:rPr>
              <a:t>small</a:t>
            </a:r>
            <a:r>
              <a:rPr lang="sl-SI" dirty="0">
                <a:latin typeface="Georgia" panose="02040502050405020303" pitchFamily="18" charset="0"/>
              </a:rPr>
              <a:t> </a:t>
            </a:r>
            <a:r>
              <a:rPr lang="sl-SI" dirty="0" err="1">
                <a:latin typeface="Georgia" panose="02040502050405020303" pitchFamily="18" charset="0"/>
              </a:rPr>
              <a:t>association</a:t>
            </a:r>
            <a:r>
              <a:rPr lang="sl-SI" dirty="0">
                <a:latin typeface="Georgia" panose="02040502050405020303" pitchFamily="18" charset="0"/>
              </a:rPr>
              <a:t> </a:t>
            </a:r>
            <a:r>
              <a:rPr lang="sl-SI" dirty="0" err="1">
                <a:latin typeface="Georgia" panose="02040502050405020303" pitchFamily="18" charset="0"/>
              </a:rPr>
              <a:t>witch</a:t>
            </a:r>
            <a:r>
              <a:rPr lang="sl-SI" dirty="0">
                <a:latin typeface="Georgia" panose="02040502050405020303" pitchFamily="18" charset="0"/>
              </a:rPr>
              <a:t> </a:t>
            </a:r>
            <a:r>
              <a:rPr lang="sl-SI" dirty="0" err="1">
                <a:latin typeface="Georgia" panose="02040502050405020303" pitchFamily="18" charset="0"/>
              </a:rPr>
              <a:t>were</a:t>
            </a:r>
            <a:r>
              <a:rPr lang="sl-SI" dirty="0">
                <a:latin typeface="Georgia" panose="02040502050405020303" pitchFamily="18" charset="0"/>
              </a:rPr>
              <a:t> </a:t>
            </a:r>
            <a:r>
              <a:rPr lang="sl-SI" dirty="0" err="1">
                <a:latin typeface="Georgia" panose="02040502050405020303" pitchFamily="18" charset="0"/>
              </a:rPr>
              <a:t>establish</a:t>
            </a:r>
            <a:r>
              <a:rPr lang="sl-SI" dirty="0">
                <a:latin typeface="Georgia" panose="02040502050405020303" pitchFamily="18" charset="0"/>
              </a:rPr>
              <a:t> </a:t>
            </a:r>
            <a:r>
              <a:rPr lang="sl-SI" dirty="0" err="1">
                <a:latin typeface="Georgia" panose="02040502050405020303" pitchFamily="18" charset="0"/>
              </a:rPr>
              <a:t>only</a:t>
            </a:r>
            <a:r>
              <a:rPr lang="sl-SI" dirty="0">
                <a:latin typeface="Georgia" panose="02040502050405020303" pitchFamily="18" charset="0"/>
              </a:rPr>
              <a:t> </a:t>
            </a:r>
            <a:r>
              <a:rPr lang="sl-SI" dirty="0" err="1">
                <a:latin typeface="Georgia" panose="02040502050405020303" pitchFamily="18" charset="0"/>
              </a:rPr>
              <a:t>for</a:t>
            </a:r>
            <a:r>
              <a:rPr lang="sl-SI" dirty="0">
                <a:latin typeface="Georgia" panose="02040502050405020303" pitchFamily="18" charset="0"/>
              </a:rPr>
              <a:t> personal </a:t>
            </a:r>
            <a:r>
              <a:rPr lang="sl-SI" dirty="0" err="1">
                <a:latin typeface="Georgia" panose="02040502050405020303" pitchFamily="18" charset="0"/>
              </a:rPr>
              <a:t>assistance</a:t>
            </a:r>
            <a:r>
              <a:rPr lang="sl-SI" dirty="0">
                <a:latin typeface="Georgia" panose="02040502050405020303" pitchFamily="18" charset="0"/>
              </a:rPr>
              <a:t>)</a:t>
            </a:r>
            <a:endParaRPr lang="en-GB" b="0" i="0" dirty="0">
              <a:effectLst/>
              <a:latin typeface="Georgia" panose="02040502050405020303" pitchFamily="18" charset="0"/>
            </a:endParaRPr>
          </a:p>
          <a:p>
            <a:r>
              <a:rPr lang="en-GB" b="1" dirty="0">
                <a:latin typeface="Georgia" panose="02040502050405020303" pitchFamily="18" charset="0"/>
              </a:rPr>
              <a:t>4000 </a:t>
            </a:r>
            <a:r>
              <a:rPr lang="en-GB" dirty="0">
                <a:latin typeface="Georgia" panose="02040502050405020303" pitchFamily="18" charset="0"/>
              </a:rPr>
              <a:t>people with disability and </a:t>
            </a:r>
            <a:r>
              <a:rPr lang="en-GB" b="1" dirty="0">
                <a:latin typeface="Georgia" panose="02040502050405020303" pitchFamily="18" charset="0"/>
              </a:rPr>
              <a:t>8000 </a:t>
            </a:r>
            <a:r>
              <a:rPr lang="en-GB" dirty="0">
                <a:latin typeface="Georgia" panose="02040502050405020303" pitchFamily="18" charset="0"/>
              </a:rPr>
              <a:t>personal assistants</a:t>
            </a:r>
            <a:r>
              <a:rPr lang="sl-SI" dirty="0">
                <a:latin typeface="Georgia" panose="02040502050405020303" pitchFamily="18" charset="0"/>
              </a:rPr>
              <a:t> (4000 </a:t>
            </a:r>
            <a:r>
              <a:rPr lang="sl-SI" dirty="0" err="1">
                <a:latin typeface="Georgia" panose="02040502050405020303" pitchFamily="18" charset="0"/>
              </a:rPr>
              <a:t>family</a:t>
            </a:r>
            <a:r>
              <a:rPr lang="sl-SI" dirty="0">
                <a:latin typeface="Georgia" panose="02040502050405020303" pitchFamily="18" charset="0"/>
              </a:rPr>
              <a:t> </a:t>
            </a:r>
            <a:r>
              <a:rPr lang="sl-SI" dirty="0" err="1">
                <a:latin typeface="Georgia" panose="02040502050405020303" pitchFamily="18" charset="0"/>
              </a:rPr>
              <a:t>members</a:t>
            </a:r>
            <a:r>
              <a:rPr lang="sl-SI" dirty="0">
                <a:latin typeface="Georgia" panose="02040502050405020303" pitchFamily="18" charset="0"/>
              </a:rPr>
              <a:t>)</a:t>
            </a:r>
            <a:endParaRPr lang="en-GB" dirty="0">
              <a:latin typeface="Georgia" panose="02040502050405020303" pitchFamily="18" charset="0"/>
            </a:endParaRPr>
          </a:p>
          <a:p>
            <a:endParaRPr lang="en-GB" b="1" dirty="0">
              <a:latin typeface="Georgia" panose="02040502050405020303" pitchFamily="18" charset="0"/>
            </a:endParaRPr>
          </a:p>
          <a:p>
            <a:pPr marL="0" indent="0">
              <a:buNone/>
            </a:pPr>
            <a:r>
              <a:rPr lang="en-GB" sz="2400" b="1" dirty="0">
                <a:latin typeface="Georgia" panose="02040502050405020303" pitchFamily="18" charset="0"/>
              </a:rPr>
              <a:t>The budget for this year is 180.000.000 million EUR</a:t>
            </a:r>
          </a:p>
        </p:txBody>
      </p:sp>
    </p:spTree>
    <p:extLst>
      <p:ext uri="{BB962C8B-B14F-4D97-AF65-F5344CB8AC3E}">
        <p14:creationId xmlns:p14="http://schemas.microsoft.com/office/powerpoint/2010/main" val="2931398402"/>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BF81E10-1ECC-4CF0-BC2F-7B56613DFB84}"/>
              </a:ext>
            </a:extLst>
          </p:cNvPr>
          <p:cNvSpPr>
            <a:spLocks noGrp="1"/>
          </p:cNvSpPr>
          <p:nvPr>
            <p:ph type="title"/>
          </p:nvPr>
        </p:nvSpPr>
        <p:spPr/>
        <p:txBody>
          <a:bodyPr>
            <a:normAutofit/>
          </a:bodyPr>
          <a:lstStyle/>
          <a:p>
            <a:r>
              <a:rPr lang="en-GB" sz="4400" dirty="0">
                <a:latin typeface="Georgia" panose="02040502050405020303" pitchFamily="18" charset="0"/>
              </a:rPr>
              <a:t>Who can get personal assistance?</a:t>
            </a:r>
          </a:p>
        </p:txBody>
      </p:sp>
      <p:sp>
        <p:nvSpPr>
          <p:cNvPr id="7" name="Označba mesta vsebine 6">
            <a:extLst>
              <a:ext uri="{FF2B5EF4-FFF2-40B4-BE49-F238E27FC236}">
                <a16:creationId xmlns:a16="http://schemas.microsoft.com/office/drawing/2014/main" id="{CA687FAA-255E-2397-86E7-791F1F7CE3F3}"/>
              </a:ext>
            </a:extLst>
          </p:cNvPr>
          <p:cNvSpPr>
            <a:spLocks noGrp="1"/>
          </p:cNvSpPr>
          <p:nvPr>
            <p:ph idx="1"/>
          </p:nvPr>
        </p:nvSpPr>
        <p:spPr/>
        <p:txBody>
          <a:bodyPr/>
          <a:lstStyle/>
          <a:p>
            <a:pPr marL="0" indent="0">
              <a:lnSpc>
                <a:spcPts val="2700"/>
              </a:lnSpc>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800" kern="0" dirty="0">
                <a:solidFill>
                  <a:srgbClr val="202124"/>
                </a:solidFill>
                <a:effectLst/>
                <a:latin typeface="Georgia" panose="02040502050405020303" pitchFamily="18" charset="0"/>
                <a:ea typeface="Times New Roman" panose="02020603050405020304" pitchFamily="18" charset="0"/>
                <a:cs typeface="Courier New" panose="02070309020205020404" pitchFamily="49" charset="0"/>
              </a:rPr>
              <a:t>The right to have personal assistance can be acquired by people who belong to one of the following categories:</a:t>
            </a:r>
            <a:endParaRPr lang="en-GB" sz="1800" kern="100" dirty="0">
              <a:effectLst/>
              <a:latin typeface="Georgia" panose="02040502050405020303" pitchFamily="18" charset="0"/>
              <a:ea typeface="Calibri" panose="020F0502020204030204" pitchFamily="34" charset="0"/>
              <a:cs typeface="Times New Roman" panose="02020603050405020304" pitchFamily="18" charset="0"/>
            </a:endParaRPr>
          </a:p>
          <a:p>
            <a:pPr>
              <a:lnSpc>
                <a:spcPts val="27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800" kern="0" dirty="0">
                <a:solidFill>
                  <a:srgbClr val="202124"/>
                </a:solidFill>
                <a:effectLst/>
                <a:latin typeface="Georgia" panose="02040502050405020303" pitchFamily="18" charset="0"/>
                <a:ea typeface="Times New Roman" panose="02020603050405020304" pitchFamily="18" charset="0"/>
                <a:cs typeface="Courier New" panose="02070309020205020404" pitchFamily="49" charset="0"/>
              </a:rPr>
              <a:t>people with mobility impairments (because of injury, illness, ….),</a:t>
            </a:r>
            <a:endParaRPr lang="en-GB" sz="1800" kern="100" dirty="0">
              <a:effectLst/>
              <a:latin typeface="Georgia" panose="02040502050405020303" pitchFamily="18" charset="0"/>
              <a:ea typeface="Calibri" panose="020F0502020204030204" pitchFamily="34" charset="0"/>
              <a:cs typeface="Times New Roman" panose="02020603050405020304" pitchFamily="18" charset="0"/>
            </a:endParaRPr>
          </a:p>
          <a:p>
            <a:pPr>
              <a:lnSpc>
                <a:spcPts val="27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800" kern="0" dirty="0">
                <a:solidFill>
                  <a:srgbClr val="202124"/>
                </a:solidFill>
                <a:effectLst/>
                <a:latin typeface="Georgia" panose="02040502050405020303" pitchFamily="18" charset="0"/>
                <a:ea typeface="Times New Roman" panose="02020603050405020304" pitchFamily="18" charset="0"/>
                <a:cs typeface="Courier New" panose="02070309020205020404" pitchFamily="49" charset="0"/>
              </a:rPr>
              <a:t>people with neurological diseases or conditions,</a:t>
            </a:r>
            <a:endParaRPr lang="en-GB" sz="1800" kern="100" dirty="0">
              <a:effectLst/>
              <a:latin typeface="Georgia" panose="02040502050405020303" pitchFamily="18" charset="0"/>
              <a:ea typeface="Calibri" panose="020F0502020204030204" pitchFamily="34" charset="0"/>
              <a:cs typeface="Times New Roman" panose="02020603050405020304" pitchFamily="18" charset="0"/>
            </a:endParaRPr>
          </a:p>
          <a:p>
            <a:pPr>
              <a:lnSpc>
                <a:spcPts val="27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800" kern="0" dirty="0">
                <a:solidFill>
                  <a:srgbClr val="202124"/>
                </a:solidFill>
                <a:effectLst/>
                <a:latin typeface="Georgia" panose="02040502050405020303" pitchFamily="18" charset="0"/>
                <a:ea typeface="Times New Roman" panose="02020603050405020304" pitchFamily="18" charset="0"/>
                <a:cs typeface="Courier New" panose="02070309020205020404" pitchFamily="49" charset="0"/>
              </a:rPr>
              <a:t>people with sensory disabilities (blind and partially sighted, deaf and hard of hearing).</a:t>
            </a:r>
            <a:endParaRPr lang="en-GB" kern="0" dirty="0">
              <a:solidFill>
                <a:srgbClr val="202124"/>
              </a:solidFill>
              <a:latin typeface="Georgia" panose="02040502050405020303" pitchFamily="18" charset="0"/>
              <a:ea typeface="Times New Roman" panose="02020603050405020304" pitchFamily="18" charset="0"/>
              <a:cs typeface="Courier New" panose="02070309020205020404" pitchFamily="49" charset="0"/>
            </a:endParaRPr>
          </a:p>
          <a:p>
            <a:pPr>
              <a:lnSpc>
                <a:spcPts val="27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l-SI" kern="0" dirty="0">
                <a:solidFill>
                  <a:srgbClr val="202124"/>
                </a:solidFill>
                <a:latin typeface="Georgia" panose="02040502050405020303" pitchFamily="18" charset="0"/>
                <a:ea typeface="Times New Roman" panose="02020603050405020304" pitchFamily="18" charset="0"/>
                <a:cs typeface="Courier New" panose="02070309020205020404" pitchFamily="49" charset="0"/>
              </a:rPr>
              <a:t>minimum</a:t>
            </a:r>
            <a:r>
              <a:rPr lang="en-GB" sz="1800" kern="0" dirty="0">
                <a:solidFill>
                  <a:srgbClr val="202124"/>
                </a:solidFill>
                <a:effectLst/>
                <a:latin typeface="Georgia" panose="02040502050405020303" pitchFamily="18" charset="0"/>
                <a:ea typeface="Times New Roman" panose="02020603050405020304" pitchFamily="18" charset="0"/>
                <a:cs typeface="Courier New" panose="02070309020205020404" pitchFamily="49" charset="0"/>
              </a:rPr>
              <a:t> 30  hours per week</a:t>
            </a:r>
            <a:r>
              <a:rPr lang="sl-SI" sz="1800" kern="0" dirty="0">
                <a:solidFill>
                  <a:srgbClr val="202124"/>
                </a:solidFill>
                <a:effectLst/>
                <a:latin typeface="Georgia" panose="02040502050405020303" pitchFamily="18" charset="0"/>
                <a:ea typeface="Times New Roman" panose="02020603050405020304" pitchFamily="18" charset="0"/>
                <a:cs typeface="Courier New" panose="02070309020205020404" pitchFamily="49" charset="0"/>
              </a:rPr>
              <a:t>,  </a:t>
            </a:r>
            <a:r>
              <a:rPr lang="sl-SI" kern="0" dirty="0">
                <a:solidFill>
                  <a:srgbClr val="202124"/>
                </a:solidFill>
                <a:latin typeface="Georgia" panose="02040502050405020303" pitchFamily="18" charset="0"/>
                <a:ea typeface="Times New Roman" panose="02020603050405020304" pitchFamily="18" charset="0"/>
                <a:cs typeface="Courier New" panose="02070309020205020404" pitchFamily="49" charset="0"/>
              </a:rPr>
              <a:t>up to </a:t>
            </a:r>
            <a:r>
              <a:rPr lang="en-GB" sz="1800" kern="0" dirty="0">
                <a:solidFill>
                  <a:srgbClr val="202124"/>
                </a:solidFill>
                <a:effectLst/>
                <a:latin typeface="Georgia" panose="02040502050405020303" pitchFamily="18" charset="0"/>
                <a:ea typeface="Times New Roman" panose="02020603050405020304" pitchFamily="18" charset="0"/>
                <a:cs typeface="Courier New" panose="02070309020205020404" pitchFamily="49" charset="0"/>
              </a:rPr>
              <a:t>24/7 </a:t>
            </a:r>
            <a:r>
              <a:rPr lang="sl-SI" sz="1800" kern="0" dirty="0" err="1">
                <a:solidFill>
                  <a:srgbClr val="202124"/>
                </a:solidFill>
                <a:effectLst/>
                <a:latin typeface="Georgia" panose="02040502050405020303" pitchFamily="18" charset="0"/>
                <a:ea typeface="Times New Roman" panose="02020603050405020304" pitchFamily="18" charset="0"/>
                <a:cs typeface="Courier New" panose="02070309020205020404" pitchFamily="49" charset="0"/>
              </a:rPr>
              <a:t>assistance</a:t>
            </a:r>
            <a:r>
              <a:rPr lang="en-GB" sz="1800" kern="0" dirty="0">
                <a:solidFill>
                  <a:srgbClr val="202124"/>
                </a:solidFill>
                <a:effectLst/>
                <a:latin typeface="Georgia" panose="02040502050405020303" pitchFamily="18" charset="0"/>
                <a:ea typeface="Times New Roman" panose="02020603050405020304" pitchFamily="18" charset="0"/>
                <a:cs typeface="Courier New" panose="02070309020205020404" pitchFamily="49" charset="0"/>
              </a:rPr>
              <a:t> </a:t>
            </a:r>
          </a:p>
          <a:p>
            <a:pPr>
              <a:lnSpc>
                <a:spcPts val="27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sl-SI" sz="1800" kern="0" dirty="0">
              <a:solidFill>
                <a:srgbClr val="202124"/>
              </a:solidFill>
              <a:effectLst/>
              <a:latin typeface="inherit"/>
              <a:ea typeface="Times New Roman" panose="02020603050405020304" pitchFamily="18" charset="0"/>
              <a:cs typeface="Courier New" panose="02070309020205020404" pitchFamily="49" charset="0"/>
            </a:endParaRPr>
          </a:p>
          <a:p>
            <a:pPr>
              <a:lnSpc>
                <a:spcPts val="27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sl-SI" sz="1800" kern="0" dirty="0">
              <a:solidFill>
                <a:srgbClr val="202124"/>
              </a:solidFill>
              <a:effectLst/>
              <a:latin typeface="inherit"/>
              <a:ea typeface="Times New Roman" panose="02020603050405020304" pitchFamily="18" charset="0"/>
              <a:cs typeface="Courier New" panose="02070309020205020404" pitchFamily="49" charset="0"/>
            </a:endParaRPr>
          </a:p>
          <a:p>
            <a:pPr>
              <a:lnSpc>
                <a:spcPts val="27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sl-SI" dirty="0"/>
          </a:p>
        </p:txBody>
      </p:sp>
    </p:spTree>
    <p:extLst>
      <p:ext uri="{BB962C8B-B14F-4D97-AF65-F5344CB8AC3E}">
        <p14:creationId xmlns:p14="http://schemas.microsoft.com/office/powerpoint/2010/main" val="2013069070"/>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značba mesta vsebine 2"/>
          <p:cNvSpPr>
            <a:spLocks noGrp="1"/>
          </p:cNvSpPr>
          <p:nvPr>
            <p:ph idx="1"/>
          </p:nvPr>
        </p:nvSpPr>
        <p:spPr>
          <a:xfrm>
            <a:off x="850490" y="648929"/>
            <a:ext cx="10058400" cy="5653548"/>
          </a:xfrm>
        </p:spPr>
        <p:txBody>
          <a:bodyPr>
            <a:normAutofit/>
          </a:bodyPr>
          <a:lstStyle/>
          <a:p>
            <a:pPr marL="0" indent="0">
              <a:lnSpc>
                <a:spcPct val="107000"/>
              </a:lnSpc>
              <a:spcAft>
                <a:spcPts val="800"/>
              </a:spcAft>
              <a:buNone/>
            </a:pPr>
            <a:r>
              <a:rPr lang="en-GB" sz="4300" kern="100" dirty="0">
                <a:solidFill>
                  <a:srgbClr val="202124"/>
                </a:solidFill>
                <a:effectLst/>
                <a:latin typeface="Georgia" panose="02040502050405020303" pitchFamily="18" charset="0"/>
                <a:ea typeface="Calibri" panose="020F0502020204030204" pitchFamily="34" charset="0"/>
                <a:cs typeface="Times New Roman" panose="02020603050405020304" pitchFamily="18" charset="0"/>
              </a:rPr>
              <a:t>Personal assistance can be provided to people</a:t>
            </a:r>
            <a:r>
              <a:rPr lang="en-GB" sz="4300" kern="100" dirty="0">
                <a:solidFill>
                  <a:srgbClr val="202124"/>
                </a:solidFill>
                <a:latin typeface="Georgia" panose="02040502050405020303" pitchFamily="18" charset="0"/>
                <a:ea typeface="Calibri" panose="020F0502020204030204" pitchFamily="34" charset="0"/>
                <a:cs typeface="Times New Roman" panose="02020603050405020304" pitchFamily="18" charset="0"/>
              </a:rPr>
              <a:t> who:</a:t>
            </a:r>
            <a:endParaRPr lang="en-GB" sz="4300" kern="100" dirty="0">
              <a:effectLst/>
              <a:latin typeface="Georgia" panose="02040502050405020303" pitchFamily="18" charset="0"/>
              <a:ea typeface="Calibri" panose="020F0502020204030204" pitchFamily="34" charset="0"/>
              <a:cs typeface="Times New Roman" panose="02020603050405020304" pitchFamily="18" charset="0"/>
            </a:endParaRPr>
          </a:p>
          <a:p>
            <a:pPr marL="342900" lvl="0" indent="-342900">
              <a:lnSpc>
                <a:spcPct val="150000"/>
              </a:lnSpc>
              <a:buFont typeface="inherit"/>
              <a:buChar char="-"/>
            </a:pPr>
            <a:r>
              <a:rPr lang="en-GB" sz="1800" kern="100" dirty="0">
                <a:solidFill>
                  <a:srgbClr val="202124"/>
                </a:solidFill>
                <a:effectLst/>
                <a:latin typeface="Georgia" panose="02040502050405020303" pitchFamily="18" charset="0"/>
                <a:ea typeface="Calibri" panose="020F0502020204030204" pitchFamily="34" charset="0"/>
                <a:cs typeface="Times New Roman" panose="02020603050405020304" pitchFamily="18" charset="0"/>
              </a:rPr>
              <a:t>need help</a:t>
            </a:r>
            <a:r>
              <a:rPr lang="sl-SI" sz="1800" kern="100" dirty="0">
                <a:solidFill>
                  <a:srgbClr val="202124"/>
                </a:solidFill>
                <a:effectLst/>
                <a:latin typeface="Georgia" panose="02040502050405020303" pitchFamily="18" charset="0"/>
                <a:ea typeface="Calibri" panose="020F0502020204030204" pitchFamily="34" charset="0"/>
                <a:cs typeface="Times New Roman" panose="02020603050405020304" pitchFamily="18" charset="0"/>
              </a:rPr>
              <a:t> </a:t>
            </a:r>
            <a:r>
              <a:rPr lang="en-GB" sz="1800" kern="100" dirty="0">
                <a:solidFill>
                  <a:srgbClr val="202124"/>
                </a:solidFill>
                <a:effectLst/>
                <a:latin typeface="Georgia" panose="02040502050405020303" pitchFamily="18" charset="0"/>
                <a:ea typeface="Calibri" panose="020F0502020204030204" pitchFamily="34" charset="0"/>
                <a:cs typeface="Times New Roman" panose="02020603050405020304" pitchFamily="18" charset="0"/>
              </a:rPr>
              <a:t> in carrying out activities related to independent personal and family life, integration into the environment, education and employment</a:t>
            </a:r>
            <a:endParaRPr lang="en-GB" sz="1800" kern="100" dirty="0">
              <a:effectLst/>
              <a:latin typeface="Georgia" panose="02040502050405020303" pitchFamily="18" charset="0"/>
              <a:ea typeface="Calibri" panose="020F0502020204030204" pitchFamily="34" charset="0"/>
              <a:cs typeface="Times New Roman" panose="02020603050405020304" pitchFamily="18" charset="0"/>
            </a:endParaRPr>
          </a:p>
          <a:p>
            <a:pPr marL="342900" lvl="0" indent="-342900">
              <a:lnSpc>
                <a:spcPct val="150000"/>
              </a:lnSpc>
              <a:buFont typeface="inherit"/>
              <a:buChar char="-"/>
            </a:pPr>
            <a:r>
              <a:rPr lang="en-GB" sz="1800" kern="100" dirty="0">
                <a:solidFill>
                  <a:srgbClr val="202124"/>
                </a:solidFill>
                <a:effectLst/>
                <a:latin typeface="Georgia" panose="02040502050405020303" pitchFamily="18" charset="0"/>
                <a:ea typeface="Calibri" panose="020F0502020204030204" pitchFamily="34" charset="0"/>
                <a:cs typeface="Times New Roman" panose="02020603050405020304" pitchFamily="18" charset="0"/>
              </a:rPr>
              <a:t>h</a:t>
            </a:r>
            <a:r>
              <a:rPr lang="sl-SI" sz="1800" kern="100" dirty="0">
                <a:solidFill>
                  <a:srgbClr val="202124"/>
                </a:solidFill>
                <a:effectLst/>
                <a:latin typeface="Georgia" panose="02040502050405020303" pitchFamily="18" charset="0"/>
                <a:ea typeface="Calibri" panose="020F0502020204030204" pitchFamily="34" charset="0"/>
                <a:cs typeface="Times New Roman" panose="02020603050405020304" pitchFamily="18" charset="0"/>
              </a:rPr>
              <a:t>ave</a:t>
            </a:r>
            <a:r>
              <a:rPr lang="en-GB" sz="1800" kern="100" dirty="0">
                <a:solidFill>
                  <a:srgbClr val="202124"/>
                </a:solidFill>
                <a:effectLst/>
                <a:latin typeface="Georgia" panose="02040502050405020303" pitchFamily="18" charset="0"/>
                <a:ea typeface="Calibri" panose="020F0502020204030204" pitchFamily="34" charset="0"/>
                <a:cs typeface="Times New Roman" panose="02020603050405020304" pitchFamily="18" charset="0"/>
              </a:rPr>
              <a:t> a permanent residence in the </a:t>
            </a:r>
            <a:r>
              <a:rPr lang="en-GB" kern="100" dirty="0">
                <a:solidFill>
                  <a:srgbClr val="202124"/>
                </a:solidFill>
                <a:latin typeface="Georgia" panose="02040502050405020303" pitchFamily="18" charset="0"/>
                <a:ea typeface="Calibri" panose="020F0502020204030204" pitchFamily="34" charset="0"/>
                <a:cs typeface="Times New Roman" panose="02020603050405020304" pitchFamily="18" charset="0"/>
              </a:rPr>
              <a:t>R</a:t>
            </a:r>
            <a:r>
              <a:rPr lang="en-GB" sz="1800" kern="100" dirty="0">
                <a:solidFill>
                  <a:srgbClr val="202124"/>
                </a:solidFill>
                <a:effectLst/>
                <a:latin typeface="Georgia" panose="02040502050405020303" pitchFamily="18" charset="0"/>
                <a:ea typeface="Calibri" panose="020F0502020204030204" pitchFamily="34" charset="0"/>
                <a:cs typeface="Times New Roman" panose="02020603050405020304" pitchFamily="18" charset="0"/>
              </a:rPr>
              <a:t>epublic of </a:t>
            </a:r>
            <a:r>
              <a:rPr lang="en-GB" kern="100" dirty="0">
                <a:solidFill>
                  <a:srgbClr val="202124"/>
                </a:solidFill>
                <a:latin typeface="Georgia" panose="02040502050405020303" pitchFamily="18" charset="0"/>
                <a:ea typeface="Calibri" panose="020F0502020204030204" pitchFamily="34" charset="0"/>
                <a:cs typeface="Times New Roman" panose="02020603050405020304" pitchFamily="18" charset="0"/>
              </a:rPr>
              <a:t>S</a:t>
            </a:r>
            <a:r>
              <a:rPr lang="en-GB" sz="1800" kern="100" dirty="0">
                <a:solidFill>
                  <a:srgbClr val="202124"/>
                </a:solidFill>
                <a:effectLst/>
                <a:latin typeface="Georgia" panose="02040502050405020303" pitchFamily="18" charset="0"/>
                <a:ea typeface="Calibri" panose="020F0502020204030204" pitchFamily="34" charset="0"/>
                <a:cs typeface="Times New Roman" panose="02020603050405020304" pitchFamily="18" charset="0"/>
              </a:rPr>
              <a:t>lovenia</a:t>
            </a:r>
            <a:endParaRPr lang="en-GB" sz="1800" kern="100" dirty="0">
              <a:effectLst/>
              <a:latin typeface="Georgia" panose="02040502050405020303" pitchFamily="18" charset="0"/>
              <a:ea typeface="Calibri" panose="020F0502020204030204" pitchFamily="34" charset="0"/>
              <a:cs typeface="Times New Roman" panose="02020603050405020304" pitchFamily="18" charset="0"/>
            </a:endParaRPr>
          </a:p>
          <a:p>
            <a:pPr marL="342900" lvl="0" indent="-342900">
              <a:lnSpc>
                <a:spcPct val="150000"/>
              </a:lnSpc>
              <a:buFont typeface="inherit"/>
              <a:buChar char="-"/>
            </a:pPr>
            <a:r>
              <a:rPr lang="sl-SI" kern="100" dirty="0">
                <a:solidFill>
                  <a:srgbClr val="202124"/>
                </a:solidFill>
                <a:latin typeface="Georgia" panose="02040502050405020303" pitchFamily="18" charset="0"/>
                <a:ea typeface="Calibri" panose="020F0502020204030204" pitchFamily="34" charset="0"/>
                <a:cs typeface="Times New Roman" panose="02020603050405020304" pitchFamily="18" charset="0"/>
              </a:rPr>
              <a:t>are</a:t>
            </a:r>
            <a:r>
              <a:rPr lang="en-GB" sz="1800" kern="100" dirty="0">
                <a:solidFill>
                  <a:srgbClr val="202124"/>
                </a:solidFill>
                <a:effectLst/>
                <a:latin typeface="Georgia" panose="02040502050405020303" pitchFamily="18" charset="0"/>
                <a:ea typeface="Calibri" panose="020F0502020204030204" pitchFamily="34" charset="0"/>
                <a:cs typeface="Times New Roman" panose="02020603050405020304" pitchFamily="18" charset="0"/>
              </a:rPr>
              <a:t> between 18 and 65 years old</a:t>
            </a:r>
            <a:endParaRPr lang="en-GB" sz="1800" kern="100" dirty="0">
              <a:effectLst/>
              <a:latin typeface="Georgia" panose="02040502050405020303" pitchFamily="18" charset="0"/>
              <a:ea typeface="Calibri" panose="020F0502020204030204" pitchFamily="34" charset="0"/>
              <a:cs typeface="Times New Roman" panose="02020603050405020304" pitchFamily="18" charset="0"/>
            </a:endParaRPr>
          </a:p>
          <a:p>
            <a:pPr marL="342900" lvl="0" indent="-342900">
              <a:lnSpc>
                <a:spcPct val="150000"/>
              </a:lnSpc>
              <a:buFont typeface="inherit"/>
              <a:buChar char="-"/>
            </a:pPr>
            <a:r>
              <a:rPr lang="en-GB" sz="1800" kern="100" dirty="0">
                <a:solidFill>
                  <a:srgbClr val="202124"/>
                </a:solidFill>
                <a:effectLst/>
                <a:latin typeface="Georgia" panose="02040502050405020303" pitchFamily="18" charset="0"/>
                <a:ea typeface="Calibri" panose="020F0502020204030204" pitchFamily="34" charset="0"/>
                <a:cs typeface="Times New Roman" panose="02020603050405020304" pitchFamily="18" charset="0"/>
              </a:rPr>
              <a:t>live or would like to live in an independent household or live outside of full-day institutional care</a:t>
            </a:r>
            <a:r>
              <a:rPr lang="sl-SI" sz="1800" kern="100" dirty="0">
                <a:solidFill>
                  <a:srgbClr val="202124"/>
                </a:solidFill>
                <a:effectLst/>
                <a:latin typeface="Georgia" panose="02040502050405020303" pitchFamily="18" charset="0"/>
                <a:ea typeface="Calibri" panose="020F0502020204030204" pitchFamily="34" charset="0"/>
                <a:cs typeface="Times New Roman" panose="02020603050405020304" pitchFamily="18" charset="0"/>
              </a:rPr>
              <a:t> </a:t>
            </a:r>
            <a:r>
              <a:rPr lang="sl-SI" sz="1800" kern="100" dirty="0" err="1">
                <a:solidFill>
                  <a:srgbClr val="202124"/>
                </a:solidFill>
                <a:effectLst/>
                <a:latin typeface="Georgia" panose="02040502050405020303" pitchFamily="18" charset="0"/>
                <a:ea typeface="Calibri" panose="020F0502020204030204" pitchFamily="34" charset="0"/>
                <a:cs typeface="Times New Roman" panose="02020603050405020304" pitchFamily="18" charset="0"/>
              </a:rPr>
              <a:t>or</a:t>
            </a:r>
            <a:endParaRPr lang="en-GB" sz="1800" kern="100" dirty="0">
              <a:solidFill>
                <a:srgbClr val="202124"/>
              </a:solidFill>
              <a:effectLst/>
              <a:latin typeface="Georgia" panose="02040502050405020303" pitchFamily="18"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inherit"/>
              <a:buChar char="-"/>
            </a:pPr>
            <a:r>
              <a:rPr lang="en-GB" kern="100" dirty="0">
                <a:solidFill>
                  <a:srgbClr val="202124"/>
                </a:solidFill>
                <a:latin typeface="Georgia" panose="02040502050405020303" pitchFamily="18" charset="0"/>
                <a:ea typeface="Calibri" panose="020F0502020204030204" pitchFamily="34" charset="0"/>
                <a:cs typeface="Times New Roman" panose="02020603050405020304" pitchFamily="18" charset="0"/>
              </a:rPr>
              <a:t>n</a:t>
            </a:r>
            <a:r>
              <a:rPr lang="en-GB" sz="1800" kern="100" dirty="0">
                <a:solidFill>
                  <a:srgbClr val="202124"/>
                </a:solidFill>
                <a:effectLst/>
                <a:latin typeface="Georgia" panose="02040502050405020303" pitchFamily="18" charset="0"/>
                <a:ea typeface="Calibri" panose="020F0502020204030204" pitchFamily="34" charset="0"/>
                <a:cs typeface="Times New Roman" panose="02020603050405020304" pitchFamily="18" charset="0"/>
              </a:rPr>
              <a:t>eed help with communication</a:t>
            </a:r>
            <a:endParaRPr lang="en-GB" sz="1800" kern="100" dirty="0">
              <a:effectLst/>
              <a:latin typeface="Georgia" panose="02040502050405020303" pitchFamily="18" charset="0"/>
              <a:ea typeface="Calibri" panose="020F0502020204030204" pitchFamily="34" charset="0"/>
              <a:cs typeface="Times New Roman" panose="02020603050405020304" pitchFamily="18" charset="0"/>
            </a:endParaRPr>
          </a:p>
          <a:p>
            <a:pPr marL="0" indent="0">
              <a:buNone/>
            </a:pPr>
            <a:endParaRPr lang="sl-SI" sz="3500" dirty="0"/>
          </a:p>
        </p:txBody>
      </p:sp>
    </p:spTree>
    <p:extLst>
      <p:ext uri="{BB962C8B-B14F-4D97-AF65-F5344CB8AC3E}">
        <p14:creationId xmlns:p14="http://schemas.microsoft.com/office/powerpoint/2010/main" val="463271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C64469A-4207-9944-84FB-1B6EFB963DBE}"/>
              </a:ext>
            </a:extLst>
          </p:cNvPr>
          <p:cNvSpPr>
            <a:spLocks noGrp="1"/>
          </p:cNvSpPr>
          <p:nvPr>
            <p:ph type="title"/>
          </p:nvPr>
        </p:nvSpPr>
        <p:spPr/>
        <p:txBody>
          <a:bodyPr>
            <a:normAutofit/>
          </a:bodyPr>
          <a:lstStyle/>
          <a:p>
            <a:r>
              <a:rPr lang="en-GB" sz="4400" dirty="0">
                <a:latin typeface="Georgia" panose="02040502050405020303" pitchFamily="18" charset="0"/>
              </a:rPr>
              <a:t>Types of personal assistance:</a:t>
            </a:r>
          </a:p>
        </p:txBody>
      </p:sp>
      <p:sp>
        <p:nvSpPr>
          <p:cNvPr id="3" name="Označba mesta vsebine 2">
            <a:extLst>
              <a:ext uri="{FF2B5EF4-FFF2-40B4-BE49-F238E27FC236}">
                <a16:creationId xmlns:a16="http://schemas.microsoft.com/office/drawing/2014/main" id="{EA8D2BE6-5515-8125-65F4-C1E69B9D43AE}"/>
              </a:ext>
            </a:extLst>
          </p:cNvPr>
          <p:cNvSpPr>
            <a:spLocks noGrp="1"/>
          </p:cNvSpPr>
          <p:nvPr>
            <p:ph idx="1"/>
          </p:nvPr>
        </p:nvSpPr>
        <p:spPr/>
        <p:txBody>
          <a:bodyPr/>
          <a:lstStyle/>
          <a:p>
            <a:r>
              <a:rPr lang="en-GB" sz="1800" kern="0" dirty="0">
                <a:solidFill>
                  <a:srgbClr val="202124"/>
                </a:solidFill>
                <a:effectLst/>
                <a:latin typeface="Georgia" panose="02040502050405020303" pitchFamily="18" charset="0"/>
                <a:ea typeface="Times New Roman" panose="02020603050405020304" pitchFamily="18" charset="0"/>
                <a:cs typeface="Courier New" panose="02070309020205020404" pitchFamily="49" charset="0"/>
              </a:rPr>
              <a:t>personal care</a:t>
            </a:r>
            <a:endParaRPr lang="sl-SI" kern="0" dirty="0">
              <a:solidFill>
                <a:srgbClr val="202124"/>
              </a:solidFill>
              <a:latin typeface="Georgia" panose="02040502050405020303" pitchFamily="18" charset="0"/>
              <a:ea typeface="Times New Roman" panose="02020603050405020304" pitchFamily="18" charset="0"/>
              <a:cs typeface="Courier New" panose="02070309020205020404" pitchFamily="49" charset="0"/>
            </a:endParaRPr>
          </a:p>
          <a:p>
            <a:pPr marL="274320" lvl="1" indent="0">
              <a:buNone/>
            </a:pPr>
            <a:r>
              <a:rPr lang="en-GB" kern="0" dirty="0">
                <a:solidFill>
                  <a:srgbClr val="202124"/>
                </a:solidFill>
                <a:latin typeface="Georgia" panose="02040502050405020303" pitchFamily="18" charset="0"/>
                <a:ea typeface="Times New Roman" panose="02020603050405020304" pitchFamily="18" charset="0"/>
                <a:cs typeface="Courier New" panose="02070309020205020404" pitchFamily="49" charset="0"/>
              </a:rPr>
              <a:t>from basic personal care to help with aspirations, 24/7 monitoring, </a:t>
            </a:r>
            <a:r>
              <a:rPr lang="en-GB" kern="0" dirty="0" err="1">
                <a:solidFill>
                  <a:srgbClr val="202124"/>
                </a:solidFill>
                <a:latin typeface="Georgia" panose="02040502050405020303" pitchFamily="18" charset="0"/>
                <a:ea typeface="Times New Roman" panose="02020603050405020304" pitchFamily="18" charset="0"/>
                <a:cs typeface="Courier New" panose="02070309020205020404" pitchFamily="49" charset="0"/>
              </a:rPr>
              <a:t>catheterizatio</a:t>
            </a:r>
            <a:r>
              <a:rPr lang="sl-SI" kern="0" dirty="0">
                <a:solidFill>
                  <a:srgbClr val="202124"/>
                </a:solidFill>
                <a:latin typeface="Georgia" panose="02040502050405020303" pitchFamily="18" charset="0"/>
                <a:ea typeface="Times New Roman" panose="02020603050405020304" pitchFamily="18" charset="0"/>
                <a:cs typeface="Courier New" panose="02070309020205020404" pitchFamily="49" charset="0"/>
              </a:rPr>
              <a:t>n </a:t>
            </a:r>
            <a:r>
              <a:rPr lang="sl-SI" kern="0" dirty="0" err="1">
                <a:solidFill>
                  <a:srgbClr val="202124"/>
                </a:solidFill>
                <a:latin typeface="Georgia" panose="02040502050405020303" pitchFamily="18" charset="0"/>
                <a:ea typeface="Times New Roman" panose="02020603050405020304" pitchFamily="18" charset="0"/>
                <a:cs typeface="Courier New" panose="02070309020205020404" pitchFamily="49" charset="0"/>
              </a:rPr>
              <a:t>or</a:t>
            </a:r>
            <a:r>
              <a:rPr lang="sl-SI" kern="0" dirty="0">
                <a:solidFill>
                  <a:srgbClr val="202124"/>
                </a:solidFill>
                <a:latin typeface="Georgia" panose="02040502050405020303" pitchFamily="18" charset="0"/>
                <a:ea typeface="Times New Roman" panose="02020603050405020304" pitchFamily="18" charset="0"/>
                <a:cs typeface="Courier New" panose="02070309020205020404" pitchFamily="49" charset="0"/>
              </a:rPr>
              <a:t> </a:t>
            </a:r>
            <a:r>
              <a:rPr lang="sl-SI" kern="0" dirty="0" err="1">
                <a:solidFill>
                  <a:srgbClr val="202124"/>
                </a:solidFill>
                <a:latin typeface="Georgia" panose="02040502050405020303" pitchFamily="18" charset="0"/>
                <a:ea typeface="Times New Roman" panose="02020603050405020304" pitchFamily="18" charset="0"/>
                <a:cs typeface="Courier New" panose="02070309020205020404" pitchFamily="49" charset="0"/>
              </a:rPr>
              <a:t>other</a:t>
            </a:r>
            <a:r>
              <a:rPr lang="sl-SI" kern="0" dirty="0">
                <a:solidFill>
                  <a:srgbClr val="202124"/>
                </a:solidFill>
                <a:latin typeface="Georgia" panose="02040502050405020303" pitchFamily="18" charset="0"/>
                <a:ea typeface="Times New Roman" panose="02020603050405020304" pitchFamily="18" charset="0"/>
                <a:cs typeface="Courier New" panose="02070309020205020404" pitchFamily="49" charset="0"/>
              </a:rPr>
              <a:t> </a:t>
            </a:r>
            <a:r>
              <a:rPr lang="sl-SI" kern="0" dirty="0" err="1">
                <a:solidFill>
                  <a:srgbClr val="202124"/>
                </a:solidFill>
                <a:latin typeface="Georgia" panose="02040502050405020303" pitchFamily="18" charset="0"/>
                <a:ea typeface="Times New Roman" panose="02020603050405020304" pitchFamily="18" charset="0"/>
                <a:cs typeface="Courier New" panose="02070309020205020404" pitchFamily="49" charset="0"/>
              </a:rPr>
              <a:t>medical</a:t>
            </a:r>
            <a:r>
              <a:rPr lang="sl-SI" kern="0" dirty="0">
                <a:solidFill>
                  <a:srgbClr val="202124"/>
                </a:solidFill>
                <a:latin typeface="Georgia" panose="02040502050405020303" pitchFamily="18" charset="0"/>
                <a:ea typeface="Times New Roman" panose="02020603050405020304" pitchFamily="18" charset="0"/>
                <a:cs typeface="Courier New" panose="02070309020205020404" pitchFamily="49" charset="0"/>
              </a:rPr>
              <a:t> </a:t>
            </a:r>
            <a:r>
              <a:rPr lang="sl-SI" kern="0" dirty="0" err="1">
                <a:solidFill>
                  <a:srgbClr val="202124"/>
                </a:solidFill>
                <a:latin typeface="Georgia" panose="02040502050405020303" pitchFamily="18" charset="0"/>
                <a:ea typeface="Times New Roman" panose="02020603050405020304" pitchFamily="18" charset="0"/>
                <a:cs typeface="Courier New" panose="02070309020205020404" pitchFamily="49" charset="0"/>
              </a:rPr>
              <a:t>care</a:t>
            </a:r>
            <a:endParaRPr lang="en-GB" kern="0" dirty="0">
              <a:solidFill>
                <a:srgbClr val="202124"/>
              </a:solidFill>
              <a:effectLst/>
              <a:latin typeface="Georgia" panose="02040502050405020303" pitchFamily="18" charset="0"/>
              <a:ea typeface="Times New Roman" panose="02020603050405020304" pitchFamily="18" charset="0"/>
              <a:cs typeface="Courier New" panose="02070309020205020404" pitchFamily="49" charset="0"/>
            </a:endParaRPr>
          </a:p>
          <a:p>
            <a:r>
              <a:rPr lang="en-GB" sz="1800" kern="0" dirty="0">
                <a:solidFill>
                  <a:srgbClr val="202124"/>
                </a:solidFill>
                <a:effectLst/>
                <a:latin typeface="Georgia" panose="02040502050405020303" pitchFamily="18" charset="0"/>
                <a:ea typeface="Times New Roman" panose="02020603050405020304" pitchFamily="18" charset="0"/>
                <a:cs typeface="Courier New" panose="02070309020205020404" pitchFamily="49" charset="0"/>
              </a:rPr>
              <a:t> </a:t>
            </a:r>
            <a:r>
              <a:rPr lang="en-GB" kern="0" dirty="0">
                <a:solidFill>
                  <a:srgbClr val="202124"/>
                </a:solidFill>
                <a:latin typeface="Georgia" panose="02040502050405020303" pitchFamily="18" charset="0"/>
                <a:ea typeface="Times New Roman" panose="02020603050405020304" pitchFamily="18" charset="0"/>
                <a:cs typeface="Courier New" panose="02070309020205020404" pitchFamily="49" charset="0"/>
              </a:rPr>
              <a:t>help in</a:t>
            </a:r>
            <a:r>
              <a:rPr lang="en-GB" sz="1800" kern="0" dirty="0">
                <a:solidFill>
                  <a:srgbClr val="202124"/>
                </a:solidFill>
                <a:effectLst/>
                <a:latin typeface="Georgia" panose="02040502050405020303" pitchFamily="18" charset="0"/>
                <a:ea typeface="Times New Roman" panose="02020603050405020304" pitchFamily="18" charset="0"/>
                <a:cs typeface="Courier New" panose="02070309020205020404" pitchFamily="49" charset="0"/>
              </a:rPr>
              <a:t> the household with domestic work and other similar help</a:t>
            </a:r>
          </a:p>
          <a:p>
            <a:r>
              <a:rPr lang="en-GB" kern="0" dirty="0">
                <a:solidFill>
                  <a:srgbClr val="202124"/>
                </a:solidFill>
                <a:latin typeface="Georgia" panose="02040502050405020303" pitchFamily="18" charset="0"/>
                <a:ea typeface="Times New Roman" panose="02020603050405020304" pitchFamily="18" charset="0"/>
                <a:cs typeface="Courier New" panose="02070309020205020404" pitchFamily="49" charset="0"/>
              </a:rPr>
              <a:t> </a:t>
            </a:r>
            <a:r>
              <a:rPr lang="en-GB" sz="1800" kern="0" dirty="0">
                <a:solidFill>
                  <a:srgbClr val="202124"/>
                </a:solidFill>
                <a:effectLst/>
                <a:latin typeface="Georgia" panose="02040502050405020303" pitchFamily="18" charset="0"/>
                <a:ea typeface="Times New Roman" panose="02020603050405020304" pitchFamily="18" charset="0"/>
                <a:cs typeface="Courier New" panose="02070309020205020404" pitchFamily="49" charset="0"/>
              </a:rPr>
              <a:t>accompany or help through presence</a:t>
            </a:r>
          </a:p>
          <a:p>
            <a:r>
              <a:rPr lang="en-GB" sz="1800" kern="0" dirty="0">
                <a:solidFill>
                  <a:srgbClr val="202124"/>
                </a:solidFill>
                <a:effectLst/>
                <a:latin typeface="Georgia" panose="02040502050405020303" pitchFamily="18" charset="0"/>
                <a:ea typeface="Times New Roman" panose="02020603050405020304" pitchFamily="18" charset="0"/>
                <a:cs typeface="Courier New" panose="02070309020205020404" pitchFamily="49" charset="0"/>
              </a:rPr>
              <a:t> help</a:t>
            </a:r>
            <a:r>
              <a:rPr lang="sl-SI" sz="1800" kern="0" dirty="0">
                <a:solidFill>
                  <a:srgbClr val="202124"/>
                </a:solidFill>
                <a:effectLst/>
                <a:latin typeface="Georgia" panose="02040502050405020303" pitchFamily="18" charset="0"/>
                <a:ea typeface="Times New Roman" panose="02020603050405020304" pitchFamily="18" charset="0"/>
                <a:cs typeface="Courier New" panose="02070309020205020404" pitchFamily="49" charset="0"/>
              </a:rPr>
              <a:t> </a:t>
            </a:r>
            <a:r>
              <a:rPr lang="en-GB" sz="1800" kern="0" dirty="0">
                <a:solidFill>
                  <a:srgbClr val="202124"/>
                </a:solidFill>
                <a:effectLst/>
                <a:latin typeface="Georgia" panose="02040502050405020303" pitchFamily="18" charset="0"/>
                <a:ea typeface="Times New Roman" panose="02020603050405020304" pitchFamily="18" charset="0"/>
                <a:cs typeface="Courier New" panose="02070309020205020404" pitchFamily="49" charset="0"/>
              </a:rPr>
              <a:t>at the workplace and in the educational process</a:t>
            </a:r>
            <a:endParaRPr lang="en-GB" kern="0" dirty="0">
              <a:solidFill>
                <a:srgbClr val="202124"/>
              </a:solidFill>
              <a:latin typeface="Georgia" panose="02040502050405020303" pitchFamily="18" charset="0"/>
              <a:ea typeface="Times New Roman" panose="02020603050405020304" pitchFamily="18" charset="0"/>
              <a:cs typeface="Courier New" panose="02070309020205020404" pitchFamily="49" charset="0"/>
            </a:endParaRPr>
          </a:p>
          <a:p>
            <a:r>
              <a:rPr lang="en-GB" sz="1800" kern="0" dirty="0">
                <a:solidFill>
                  <a:srgbClr val="202124"/>
                </a:solidFill>
                <a:effectLst/>
                <a:latin typeface="Georgia" panose="02040502050405020303" pitchFamily="18" charset="0"/>
                <a:ea typeface="Times New Roman" panose="02020603050405020304" pitchFamily="18" charset="0"/>
                <a:cs typeface="Courier New" panose="02070309020205020404" pitchFamily="49" charset="0"/>
              </a:rPr>
              <a:t>help with communication</a:t>
            </a:r>
            <a:endParaRPr lang="en-GB" sz="1800" kern="100" dirty="0">
              <a:effectLst/>
              <a:latin typeface="Georgia" panose="02040502050405020303" pitchFamily="18" charset="0"/>
              <a:ea typeface="Calibri" panose="020F0502020204030204" pitchFamily="34" charset="0"/>
              <a:cs typeface="Times New Roman" panose="02020603050405020304" pitchFamily="18" charset="0"/>
            </a:endParaRPr>
          </a:p>
          <a:p>
            <a:endParaRPr lang="sl-SI" dirty="0"/>
          </a:p>
        </p:txBody>
      </p:sp>
    </p:spTree>
    <p:extLst>
      <p:ext uri="{BB962C8B-B14F-4D97-AF65-F5344CB8AC3E}">
        <p14:creationId xmlns:p14="http://schemas.microsoft.com/office/powerpoint/2010/main" val="172659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5A1368F-8629-DF58-1A6C-337DCAED1A56}"/>
              </a:ext>
            </a:extLst>
          </p:cNvPr>
          <p:cNvSpPr>
            <a:spLocks noGrp="1"/>
          </p:cNvSpPr>
          <p:nvPr>
            <p:ph type="title"/>
          </p:nvPr>
        </p:nvSpPr>
        <p:spPr/>
        <p:txBody>
          <a:bodyPr>
            <a:normAutofit fontScale="90000"/>
          </a:bodyPr>
          <a:lstStyle/>
          <a:p>
            <a:pPr algn="ctr"/>
            <a:r>
              <a:rPr lang="en-GB" sz="4900" kern="100" dirty="0">
                <a:solidFill>
                  <a:srgbClr val="202124"/>
                </a:solidFill>
                <a:latin typeface="Georgia" panose="02040502050405020303" pitchFamily="18" charset="0"/>
                <a:ea typeface="Calibri" panose="020F0502020204030204" pitchFamily="34" charset="0"/>
                <a:cs typeface="Times New Roman" panose="02020603050405020304" pitchFamily="18" charset="0"/>
              </a:rPr>
              <a:t>C</a:t>
            </a:r>
            <a:r>
              <a:rPr lang="en-GB" sz="4900" kern="100" dirty="0">
                <a:solidFill>
                  <a:srgbClr val="202124"/>
                </a:solidFill>
                <a:effectLst/>
                <a:latin typeface="Georgia" panose="02040502050405020303" pitchFamily="18" charset="0"/>
                <a:ea typeface="Calibri" panose="020F0502020204030204" pitchFamily="34" charset="0"/>
                <a:cs typeface="Times New Roman" panose="02020603050405020304" pitchFamily="18" charset="0"/>
              </a:rPr>
              <a:t>ommunication allowance </a:t>
            </a:r>
            <a:br>
              <a:rPr lang="sl-SI" sz="4800" kern="100" dirty="0">
                <a:solidFill>
                  <a:srgbClr val="202124"/>
                </a:solidFill>
                <a:effectLst/>
                <a:latin typeface="Georgia" panose="02040502050405020303" pitchFamily="18" charset="0"/>
                <a:ea typeface="Calibri" panose="020F0502020204030204" pitchFamily="34" charset="0"/>
                <a:cs typeface="Times New Roman" panose="02020603050405020304" pitchFamily="18" charset="0"/>
              </a:rPr>
            </a:br>
            <a:endParaRPr lang="sl-SI" dirty="0">
              <a:latin typeface="Georgia" panose="02040502050405020303" pitchFamily="18" charset="0"/>
            </a:endParaRPr>
          </a:p>
        </p:txBody>
      </p:sp>
      <p:sp>
        <p:nvSpPr>
          <p:cNvPr id="3" name="Označba mesta vsebine 2">
            <a:extLst>
              <a:ext uri="{FF2B5EF4-FFF2-40B4-BE49-F238E27FC236}">
                <a16:creationId xmlns:a16="http://schemas.microsoft.com/office/drawing/2014/main" id="{ACDD72B8-91BA-D90C-D740-F33E5563FD0C}"/>
              </a:ext>
            </a:extLst>
          </p:cNvPr>
          <p:cNvSpPr>
            <a:spLocks noGrp="1"/>
          </p:cNvSpPr>
          <p:nvPr>
            <p:ph idx="1"/>
          </p:nvPr>
        </p:nvSpPr>
        <p:spPr/>
        <p:txBody>
          <a:bodyPr/>
          <a:lstStyle/>
          <a:p>
            <a:pPr marL="0" indent="0">
              <a:buNone/>
            </a:pPr>
            <a:r>
              <a:rPr lang="en-GB" sz="1800" kern="100" dirty="0">
                <a:solidFill>
                  <a:srgbClr val="202124"/>
                </a:solidFill>
                <a:effectLst/>
                <a:latin typeface="Georgia" panose="02040502050405020303" pitchFamily="18" charset="0"/>
                <a:ea typeface="Calibri" panose="020F0502020204030204" pitchFamily="34" charset="0"/>
                <a:cs typeface="Times New Roman" panose="02020603050405020304" pitchFamily="18" charset="0"/>
              </a:rPr>
              <a:t>This right that can be granted to a deaf, blind or deaf-blind person who only needs help with communication and complements personal assistance services.</a:t>
            </a:r>
          </a:p>
          <a:p>
            <a:pPr marL="0" indent="0">
              <a:buNone/>
            </a:pPr>
            <a:r>
              <a:rPr lang="en-GB" kern="100" dirty="0">
                <a:solidFill>
                  <a:srgbClr val="202124"/>
                </a:solidFill>
                <a:latin typeface="Georgia" panose="02040502050405020303" pitchFamily="18" charset="0"/>
                <a:ea typeface="Calibri" panose="020F0502020204030204" pitchFamily="34" charset="0"/>
                <a:cs typeface="Times New Roman" panose="02020603050405020304" pitchFamily="18" charset="0"/>
              </a:rPr>
              <a:t>T</a:t>
            </a:r>
            <a:r>
              <a:rPr lang="en-GB" sz="1800" kern="100" dirty="0">
                <a:solidFill>
                  <a:srgbClr val="202124"/>
                </a:solidFill>
                <a:effectLst/>
                <a:latin typeface="Georgia" panose="02040502050405020303" pitchFamily="18" charset="0"/>
                <a:ea typeface="Calibri" panose="020F0502020204030204" pitchFamily="34" charset="0"/>
                <a:cs typeface="Times New Roman" panose="02020603050405020304" pitchFamily="18" charset="0"/>
              </a:rPr>
              <a:t>he beneficiary of the communication allowance can decide to: </a:t>
            </a:r>
          </a:p>
          <a:p>
            <a:pPr marL="0" indent="0">
              <a:buNone/>
            </a:pPr>
            <a:endParaRPr lang="en-GB" sz="1800" kern="100" dirty="0">
              <a:solidFill>
                <a:srgbClr val="202124"/>
              </a:solidFill>
              <a:effectLst/>
              <a:latin typeface="Georgia" panose="02040502050405020303" pitchFamily="18" charset="0"/>
              <a:ea typeface="Calibri" panose="020F0502020204030204" pitchFamily="34" charset="0"/>
              <a:cs typeface="Times New Roman" panose="02020603050405020304" pitchFamily="18" charset="0"/>
            </a:endParaRPr>
          </a:p>
          <a:p>
            <a:pPr>
              <a:buFontTx/>
              <a:buChar char="-"/>
            </a:pPr>
            <a:r>
              <a:rPr lang="en-GB" sz="1800" kern="100" dirty="0">
                <a:solidFill>
                  <a:srgbClr val="202124"/>
                </a:solidFill>
                <a:effectLst/>
                <a:latin typeface="Georgia" panose="02040502050405020303" pitchFamily="18" charset="0"/>
                <a:ea typeface="Calibri" panose="020F0502020204030204" pitchFamily="34" charset="0"/>
                <a:cs typeface="Times New Roman" panose="02020603050405020304" pitchFamily="18" charset="0"/>
              </a:rPr>
              <a:t>apply for personal assistance up to 30 hours per month or </a:t>
            </a:r>
          </a:p>
          <a:p>
            <a:pPr>
              <a:buFontTx/>
              <a:buChar char="-"/>
            </a:pPr>
            <a:endParaRPr lang="en-GB" kern="100" dirty="0">
              <a:solidFill>
                <a:srgbClr val="202124"/>
              </a:solidFill>
              <a:latin typeface="Georgia" panose="02040502050405020303" pitchFamily="18" charset="0"/>
              <a:ea typeface="Calibri" panose="020F0502020204030204" pitchFamily="34" charset="0"/>
              <a:cs typeface="Times New Roman" panose="02020603050405020304" pitchFamily="18" charset="0"/>
            </a:endParaRPr>
          </a:p>
          <a:p>
            <a:pPr>
              <a:buFontTx/>
              <a:buChar char="-"/>
            </a:pPr>
            <a:r>
              <a:rPr lang="en-GB" sz="1800" kern="100" dirty="0" err="1">
                <a:solidFill>
                  <a:srgbClr val="202124"/>
                </a:solidFill>
                <a:effectLst/>
                <a:latin typeface="Georgia" panose="02040502050405020303" pitchFamily="18" charset="0"/>
                <a:ea typeface="Calibri" panose="020F0502020204030204" pitchFamily="34" charset="0"/>
                <a:cs typeface="Times New Roman" panose="02020603050405020304" pitchFamily="18" charset="0"/>
              </a:rPr>
              <a:t>mone</a:t>
            </a:r>
            <a:r>
              <a:rPr lang="sl-SI" sz="1800" kern="100" dirty="0">
                <a:solidFill>
                  <a:srgbClr val="202124"/>
                </a:solidFill>
                <a:effectLst/>
                <a:latin typeface="Georgia" panose="02040502050405020303" pitchFamily="18" charset="0"/>
                <a:ea typeface="Calibri" panose="020F0502020204030204" pitchFamily="34" charset="0"/>
                <a:cs typeface="Times New Roman" panose="02020603050405020304" pitchFamily="18" charset="0"/>
              </a:rPr>
              <a:t>y</a:t>
            </a:r>
            <a:r>
              <a:rPr lang="en-GB" sz="1800" kern="100" dirty="0">
                <a:solidFill>
                  <a:srgbClr val="202124"/>
                </a:solidFill>
                <a:effectLst/>
                <a:latin typeface="Georgia" panose="02040502050405020303" pitchFamily="18" charset="0"/>
                <a:ea typeface="Calibri" panose="020F0502020204030204" pitchFamily="34" charset="0"/>
                <a:cs typeface="Times New Roman" panose="02020603050405020304" pitchFamily="18" charset="0"/>
              </a:rPr>
              <a:t> compensation of 173</a:t>
            </a:r>
            <a:r>
              <a:rPr lang="sl-SI" sz="1800" kern="100" dirty="0">
                <a:solidFill>
                  <a:srgbClr val="202124"/>
                </a:solidFill>
                <a:effectLst/>
                <a:latin typeface="Georgia" panose="02040502050405020303" pitchFamily="18" charset="0"/>
                <a:ea typeface="Calibri" panose="020F0502020204030204" pitchFamily="34" charset="0"/>
                <a:cs typeface="Times New Roman" panose="02020603050405020304" pitchFamily="18" charset="0"/>
              </a:rPr>
              <a:t>,</a:t>
            </a:r>
            <a:r>
              <a:rPr lang="en-GB" sz="1800" kern="100" dirty="0">
                <a:solidFill>
                  <a:srgbClr val="202124"/>
                </a:solidFill>
                <a:effectLst/>
                <a:latin typeface="Georgia" panose="02040502050405020303" pitchFamily="18" charset="0"/>
                <a:ea typeface="Calibri" panose="020F0502020204030204" pitchFamily="34" charset="0"/>
                <a:cs typeface="Times New Roman" panose="02020603050405020304" pitchFamily="18" charset="0"/>
              </a:rPr>
              <a:t>56 </a:t>
            </a:r>
            <a:r>
              <a:rPr lang="sl-SI" sz="1800" kern="100" dirty="0">
                <a:solidFill>
                  <a:srgbClr val="202124"/>
                </a:solidFill>
                <a:effectLst/>
                <a:latin typeface="Georgia" panose="02040502050405020303" pitchFamily="18" charset="0"/>
                <a:ea typeface="Calibri" panose="020F0502020204030204" pitchFamily="34" charset="0"/>
                <a:cs typeface="Times New Roman" panose="02020603050405020304" pitchFamily="18" charset="0"/>
              </a:rPr>
              <a:t>E</a:t>
            </a:r>
            <a:r>
              <a:rPr lang="sl-SI" kern="100" dirty="0">
                <a:solidFill>
                  <a:srgbClr val="202124"/>
                </a:solidFill>
                <a:latin typeface="Georgia" panose="02040502050405020303" pitchFamily="18" charset="0"/>
                <a:ea typeface="Calibri" panose="020F0502020204030204" pitchFamily="34" charset="0"/>
                <a:cs typeface="Times New Roman" panose="02020603050405020304" pitchFamily="18" charset="0"/>
              </a:rPr>
              <a:t>UR</a:t>
            </a:r>
            <a:endParaRPr lang="en-GB" dirty="0">
              <a:latin typeface="Georgia" panose="02040502050405020303" pitchFamily="18" charset="0"/>
            </a:endParaRPr>
          </a:p>
        </p:txBody>
      </p:sp>
    </p:spTree>
    <p:extLst>
      <p:ext uri="{BB962C8B-B14F-4D97-AF65-F5344CB8AC3E}">
        <p14:creationId xmlns:p14="http://schemas.microsoft.com/office/powerpoint/2010/main" val="2492526271"/>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BACF503-F630-2F86-FEF0-5D3BA8CFFD78}"/>
              </a:ext>
            </a:extLst>
          </p:cNvPr>
          <p:cNvSpPr>
            <a:spLocks noGrp="1"/>
          </p:cNvSpPr>
          <p:nvPr>
            <p:ph type="title"/>
          </p:nvPr>
        </p:nvSpPr>
        <p:spPr/>
        <p:txBody>
          <a:bodyPr>
            <a:normAutofit/>
          </a:bodyPr>
          <a:lstStyle/>
          <a:p>
            <a:r>
              <a:rPr lang="en-GB" sz="4400" dirty="0">
                <a:latin typeface="Georgia" panose="02040502050405020303" pitchFamily="18" charset="0"/>
              </a:rPr>
              <a:t>Procedure to get </a:t>
            </a:r>
            <a:r>
              <a:rPr lang="sl-SI" sz="4400" dirty="0">
                <a:latin typeface="Georgia" panose="02040502050405020303" pitchFamily="18" charset="0"/>
              </a:rPr>
              <a:t>personal </a:t>
            </a:r>
            <a:r>
              <a:rPr lang="sl-SI" sz="4400" dirty="0" err="1">
                <a:latin typeface="Georgia" panose="02040502050405020303" pitchFamily="18" charset="0"/>
              </a:rPr>
              <a:t>asisstance</a:t>
            </a:r>
            <a:endParaRPr lang="en-GB" sz="4400" dirty="0">
              <a:latin typeface="Georgia" panose="02040502050405020303" pitchFamily="18" charset="0"/>
            </a:endParaRPr>
          </a:p>
        </p:txBody>
      </p:sp>
      <p:sp>
        <p:nvSpPr>
          <p:cNvPr id="3" name="Označba mesta vsebine 2">
            <a:extLst>
              <a:ext uri="{FF2B5EF4-FFF2-40B4-BE49-F238E27FC236}">
                <a16:creationId xmlns:a16="http://schemas.microsoft.com/office/drawing/2014/main" id="{A6FC7377-E66F-F1D5-D4FC-DDADFDB232F6}"/>
              </a:ext>
            </a:extLst>
          </p:cNvPr>
          <p:cNvSpPr>
            <a:spLocks noGrp="1"/>
          </p:cNvSpPr>
          <p:nvPr>
            <p:ph idx="1"/>
          </p:nvPr>
        </p:nvSpPr>
        <p:spPr>
          <a:xfrm>
            <a:off x="1066800" y="2103120"/>
            <a:ext cx="10607040" cy="4826000"/>
          </a:xfrm>
        </p:spPr>
        <p:txBody>
          <a:bodyPr>
            <a:normAutofit/>
          </a:bodyPr>
          <a:lstStyle/>
          <a:p>
            <a:pPr>
              <a:lnSpc>
                <a:spcPct val="120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900" kern="0" dirty="0">
                <a:solidFill>
                  <a:srgbClr val="202124"/>
                </a:solidFill>
                <a:latin typeface="Georgia" panose="02040502050405020303" pitchFamily="18" charset="0"/>
                <a:ea typeface="Times New Roman" panose="02020603050405020304" pitchFamily="18" charset="0"/>
                <a:cs typeface="Courier New" panose="02070309020205020404" pitchFamily="49" charset="0"/>
              </a:rPr>
              <a:t>a</a:t>
            </a:r>
            <a:r>
              <a:rPr lang="en-GB" sz="1900" kern="0" dirty="0">
                <a:solidFill>
                  <a:srgbClr val="202124"/>
                </a:solidFill>
                <a:effectLst/>
                <a:latin typeface="Georgia" panose="02040502050405020303" pitchFamily="18" charset="0"/>
                <a:ea typeface="Times New Roman" panose="02020603050405020304" pitchFamily="18" charset="0"/>
                <a:cs typeface="Courier New" panose="02070309020205020404" pitchFamily="49" charset="0"/>
              </a:rPr>
              <a:t> request for personal assistance is submitted at the Social Work Centre (documentation </a:t>
            </a:r>
            <a:r>
              <a:rPr lang="en-GB" sz="1900" kern="0" dirty="0">
                <a:solidFill>
                  <a:srgbClr val="202124"/>
                </a:solidFill>
                <a:latin typeface="Georgia" panose="02040502050405020303" pitchFamily="18" charset="0"/>
                <a:ea typeface="Times New Roman" panose="02020603050405020304" pitchFamily="18" charset="0"/>
                <a:cs typeface="Courier New" panose="02070309020205020404" pitchFamily="49" charset="0"/>
              </a:rPr>
              <a:t>explaining why </a:t>
            </a:r>
            <a:r>
              <a:rPr lang="en-GB" sz="1900" kern="0" dirty="0">
                <a:solidFill>
                  <a:srgbClr val="202124"/>
                </a:solidFill>
                <a:effectLst/>
                <a:latin typeface="Georgia" panose="02040502050405020303" pitchFamily="18" charset="0"/>
                <a:ea typeface="Times New Roman" panose="02020603050405020304" pitchFamily="18" charset="0"/>
                <a:cs typeface="Courier New" panose="02070309020205020404" pitchFamily="49" charset="0"/>
              </a:rPr>
              <a:t>help is needed and the type of disability - </a:t>
            </a:r>
            <a:r>
              <a:rPr lang="en-GB" sz="1900" kern="0" dirty="0">
                <a:solidFill>
                  <a:srgbClr val="202124"/>
                </a:solidFill>
                <a:latin typeface="Georgia" panose="02040502050405020303" pitchFamily="18" charset="0"/>
                <a:ea typeface="Times New Roman" panose="02020603050405020304" pitchFamily="18" charset="0"/>
                <a:cs typeface="Courier New" panose="02070309020205020404" pitchFamily="49" charset="0"/>
              </a:rPr>
              <a:t>proof of disability is required</a:t>
            </a:r>
            <a:r>
              <a:rPr lang="en-GB" sz="1900" kern="0" dirty="0">
                <a:solidFill>
                  <a:srgbClr val="202124"/>
                </a:solidFill>
                <a:effectLst/>
                <a:latin typeface="Georgia" panose="02040502050405020303" pitchFamily="18" charset="0"/>
                <a:ea typeface="Times New Roman" panose="02020603050405020304" pitchFamily="18" charset="0"/>
                <a:cs typeface="Courier New" panose="02070309020205020404" pitchFamily="49" charset="0"/>
              </a:rPr>
              <a:t>)</a:t>
            </a:r>
          </a:p>
          <a:p>
            <a:pPr>
              <a:lnSpc>
                <a:spcPct val="120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900" kern="0" dirty="0">
                <a:solidFill>
                  <a:srgbClr val="202124"/>
                </a:solidFill>
                <a:effectLst/>
                <a:latin typeface="Georgia" panose="02040502050405020303" pitchFamily="18" charset="0"/>
                <a:ea typeface="Times New Roman" panose="02020603050405020304" pitchFamily="18" charset="0"/>
                <a:cs typeface="Courier New" panose="02070309020205020404" pitchFamily="49" charset="0"/>
              </a:rPr>
              <a:t>a two-member commission assesses the needs and approves the number of hours of personal assistance (questionnaire, points)</a:t>
            </a:r>
          </a:p>
          <a:p>
            <a:pPr>
              <a:lnSpc>
                <a:spcPts val="27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n-GB" sz="19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sl-SI" dirty="0"/>
          </a:p>
        </p:txBody>
      </p:sp>
    </p:spTree>
    <p:extLst>
      <p:ext uri="{BB962C8B-B14F-4D97-AF65-F5344CB8AC3E}">
        <p14:creationId xmlns:p14="http://schemas.microsoft.com/office/powerpoint/2010/main" val="3806009615"/>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C67731B-E964-4FE4-6EC5-AA9D87CC9F5B}"/>
              </a:ext>
            </a:extLst>
          </p:cNvPr>
          <p:cNvSpPr>
            <a:spLocks noGrp="1"/>
          </p:cNvSpPr>
          <p:nvPr>
            <p:ph type="title"/>
          </p:nvPr>
        </p:nvSpPr>
        <p:spPr/>
        <p:txBody>
          <a:bodyPr>
            <a:normAutofit fontScale="90000"/>
          </a:bodyPr>
          <a:lstStyle/>
          <a:p>
            <a:r>
              <a:rPr lang="sl-SI" dirty="0">
                <a:latin typeface="Georgia" panose="02040502050405020303" pitchFamily="18" charset="0"/>
              </a:rPr>
              <a:t>Ho</a:t>
            </a:r>
            <a:r>
              <a:rPr lang="en-GB" sz="4800" dirty="0">
                <a:latin typeface="Georgia" panose="02040502050405020303" pitchFamily="18" charset="0"/>
              </a:rPr>
              <a:t>w personal assistance</a:t>
            </a:r>
            <a:r>
              <a:rPr lang="sl-SI" sz="4800" dirty="0">
                <a:latin typeface="Georgia" panose="02040502050405020303" pitchFamily="18" charset="0"/>
              </a:rPr>
              <a:t> </a:t>
            </a:r>
            <a:r>
              <a:rPr lang="sl-SI" sz="4800" dirty="0" err="1">
                <a:latin typeface="Georgia" panose="02040502050405020303" pitchFamily="18" charset="0"/>
              </a:rPr>
              <a:t>work</a:t>
            </a:r>
            <a:r>
              <a:rPr lang="en-GB" sz="4800" dirty="0">
                <a:latin typeface="Georgia" panose="02040502050405020303" pitchFamily="18" charset="0"/>
              </a:rPr>
              <a:t> in practice:</a:t>
            </a:r>
            <a:endParaRPr lang="sl-SI" dirty="0"/>
          </a:p>
        </p:txBody>
      </p:sp>
      <p:sp>
        <p:nvSpPr>
          <p:cNvPr id="3" name="Označba mesta vsebine 2">
            <a:extLst>
              <a:ext uri="{FF2B5EF4-FFF2-40B4-BE49-F238E27FC236}">
                <a16:creationId xmlns:a16="http://schemas.microsoft.com/office/drawing/2014/main" id="{0AF0542F-6CE4-FBC1-E5A5-D3DB02754F37}"/>
              </a:ext>
            </a:extLst>
          </p:cNvPr>
          <p:cNvSpPr>
            <a:spLocks noGrp="1"/>
          </p:cNvSpPr>
          <p:nvPr>
            <p:ph idx="1"/>
          </p:nvPr>
        </p:nvSpPr>
        <p:spPr/>
        <p:txBody>
          <a:bodyPr>
            <a:normAutofit fontScale="92500" lnSpcReduction="10000"/>
          </a:bodyPr>
          <a:lstStyle/>
          <a:p>
            <a:pPr>
              <a:lnSpc>
                <a:spcPct val="120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rPr>
              <a:t>after choosing a personal assistance </a:t>
            </a:r>
            <a:r>
              <a:rPr lang="en-GB" sz="1800" b="1" kern="0" dirty="0">
                <a:solidFill>
                  <a:srgbClr val="202124"/>
                </a:solidFill>
                <a:latin typeface="Georgia" panose="02040502050405020303" pitchFamily="18" charset="0"/>
                <a:ea typeface="Calibri" panose="020F0502020204030204" pitchFamily="34" charset="0"/>
                <a:cs typeface="Courier New" panose="02070309020205020404" pitchFamily="49" charset="0"/>
              </a:rPr>
              <a:t>provider</a:t>
            </a:r>
            <a:r>
              <a:rPr lang="en-GB"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rPr>
              <a:t>, a person can start </a:t>
            </a:r>
            <a:r>
              <a:rPr lang="sl-SI" kern="0" dirty="0" err="1">
                <a:solidFill>
                  <a:srgbClr val="202124"/>
                </a:solidFill>
                <a:latin typeface="Georgia" panose="02040502050405020303" pitchFamily="18" charset="0"/>
                <a:ea typeface="Calibri" panose="020F0502020204030204" pitchFamily="34" charset="0"/>
                <a:cs typeface="Courier New" panose="02070309020205020404" pitchFamily="49" charset="0"/>
              </a:rPr>
              <a:t>planing</a:t>
            </a:r>
            <a:r>
              <a:rPr lang="en-GB"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rPr>
              <a:t> assistance with the help of coordinators</a:t>
            </a:r>
            <a:r>
              <a:rPr lang="sl-SI"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rPr>
              <a:t> </a:t>
            </a:r>
            <a:r>
              <a:rPr lang="sl-SI" sz="1800" kern="0" dirty="0" err="1">
                <a:solidFill>
                  <a:srgbClr val="202124"/>
                </a:solidFill>
                <a:latin typeface="Georgia" panose="02040502050405020303" pitchFamily="18" charset="0"/>
                <a:ea typeface="Calibri" panose="020F0502020204030204" pitchFamily="34" charset="0"/>
                <a:cs typeface="Courier New" panose="02070309020205020404" pitchFamily="49" charset="0"/>
              </a:rPr>
              <a:t>provider</a:t>
            </a:r>
            <a:endParaRPr lang="en-GB"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endParaRPr>
          </a:p>
          <a:p>
            <a:pPr>
              <a:lnSpc>
                <a:spcPct val="120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rPr>
              <a:t>once a month a person with disability </a:t>
            </a:r>
            <a:r>
              <a:rPr lang="sl-SI" kern="0" dirty="0">
                <a:solidFill>
                  <a:srgbClr val="202124"/>
                </a:solidFill>
                <a:latin typeface="Georgia" panose="02040502050405020303" pitchFamily="18" charset="0"/>
                <a:ea typeface="Calibri" panose="020F0502020204030204" pitchFamily="34" charset="0"/>
                <a:cs typeface="Courier New" panose="02070309020205020404" pitchFamily="49" charset="0"/>
              </a:rPr>
              <a:t> </a:t>
            </a:r>
            <a:r>
              <a:rPr lang="en-GB"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rPr>
              <a:t>plan</a:t>
            </a:r>
            <a:r>
              <a:rPr lang="sl-SI"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rPr>
              <a:t> personal </a:t>
            </a:r>
            <a:r>
              <a:rPr lang="sl-SI" sz="1800" kern="0" dirty="0" err="1">
                <a:solidFill>
                  <a:srgbClr val="202124"/>
                </a:solidFill>
                <a:latin typeface="Georgia" panose="02040502050405020303" pitchFamily="18" charset="0"/>
                <a:ea typeface="Calibri" panose="020F0502020204030204" pitchFamily="34" charset="0"/>
                <a:cs typeface="Courier New" panose="02070309020205020404" pitchFamily="49" charset="0"/>
              </a:rPr>
              <a:t>assistence</a:t>
            </a:r>
            <a:r>
              <a:rPr lang="sl-SI"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rPr>
              <a:t> </a:t>
            </a:r>
            <a:r>
              <a:rPr lang="sl-SI" sz="1800" kern="0" dirty="0" err="1">
                <a:solidFill>
                  <a:srgbClr val="202124"/>
                </a:solidFill>
                <a:latin typeface="Georgia" panose="02040502050405020303" pitchFamily="18" charset="0"/>
                <a:ea typeface="Calibri" panose="020F0502020204030204" pitchFamily="34" charset="0"/>
                <a:cs typeface="Courier New" panose="02070309020205020404" pitchFamily="49" charset="0"/>
              </a:rPr>
              <a:t>with</a:t>
            </a:r>
            <a:r>
              <a:rPr lang="sl-SI"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rPr>
              <a:t> </a:t>
            </a:r>
            <a:r>
              <a:rPr lang="sl-SI" sz="1800" kern="0" dirty="0" err="1">
                <a:solidFill>
                  <a:srgbClr val="202124"/>
                </a:solidFill>
                <a:latin typeface="Georgia" panose="02040502050405020303" pitchFamily="18" charset="0"/>
                <a:ea typeface="Calibri" panose="020F0502020204030204" pitchFamily="34" charset="0"/>
                <a:cs typeface="Courier New" panose="02070309020205020404" pitchFamily="49" charset="0"/>
              </a:rPr>
              <a:t>coodinator</a:t>
            </a:r>
            <a:r>
              <a:rPr lang="sl-SI"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rPr>
              <a:t> </a:t>
            </a:r>
            <a:r>
              <a:rPr lang="sl-SI" sz="1800" kern="0" dirty="0" err="1">
                <a:solidFill>
                  <a:srgbClr val="202124"/>
                </a:solidFill>
                <a:latin typeface="Georgia" panose="02040502050405020303" pitchFamily="18" charset="0"/>
                <a:ea typeface="Calibri" panose="020F0502020204030204" pitchFamily="34" charset="0"/>
                <a:cs typeface="Courier New" panose="02070309020205020404" pitchFamily="49" charset="0"/>
              </a:rPr>
              <a:t>employed</a:t>
            </a:r>
            <a:r>
              <a:rPr lang="sl-SI"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rPr>
              <a:t> at </a:t>
            </a:r>
            <a:r>
              <a:rPr lang="sl-SI" sz="1800" kern="0" dirty="0" err="1">
                <a:solidFill>
                  <a:srgbClr val="202124"/>
                </a:solidFill>
                <a:latin typeface="Georgia" panose="02040502050405020303" pitchFamily="18" charset="0"/>
                <a:ea typeface="Calibri" panose="020F0502020204030204" pitchFamily="34" charset="0"/>
                <a:cs typeface="Courier New" panose="02070309020205020404" pitchFamily="49" charset="0"/>
              </a:rPr>
              <a:t>provider</a:t>
            </a:r>
            <a:r>
              <a:rPr lang="en-GB"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rPr>
              <a:t> (schedule) </a:t>
            </a:r>
            <a:endParaRPr lang="sl-SI"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endParaRPr>
          </a:p>
          <a:p>
            <a:pPr>
              <a:lnSpc>
                <a:spcPct val="120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rPr>
              <a:t>PA have to register online</a:t>
            </a:r>
            <a:r>
              <a:rPr lang="sl-SI"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rPr>
              <a:t> </a:t>
            </a:r>
            <a:r>
              <a:rPr lang="sl-SI" sz="1800" kern="0" dirty="0" err="1">
                <a:solidFill>
                  <a:srgbClr val="202124"/>
                </a:solidFill>
                <a:latin typeface="Georgia" panose="02040502050405020303" pitchFamily="18" charset="0"/>
                <a:ea typeface="Calibri" panose="020F0502020204030204" pitchFamily="34" charset="0"/>
                <a:cs typeface="Courier New" panose="02070309020205020404" pitchFamily="49" charset="0"/>
              </a:rPr>
              <a:t>their</a:t>
            </a:r>
            <a:r>
              <a:rPr lang="en-GB"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rPr>
              <a:t> presence at work</a:t>
            </a:r>
          </a:p>
          <a:p>
            <a:pPr>
              <a:lnSpc>
                <a:spcPct val="120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rPr>
              <a:t>Ministry controls if PA were registered accordance with the plan</a:t>
            </a:r>
            <a:r>
              <a:rPr lang="sl-SI"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rPr>
              <a:t> (</a:t>
            </a:r>
            <a:r>
              <a:rPr lang="sl-SI" sz="1800" kern="0" dirty="0" err="1">
                <a:solidFill>
                  <a:srgbClr val="202124"/>
                </a:solidFill>
                <a:latin typeface="Georgia" panose="02040502050405020303" pitchFamily="18" charset="0"/>
                <a:ea typeface="Calibri" panose="020F0502020204030204" pitchFamily="34" charset="0"/>
                <a:cs typeface="Courier New" panose="02070309020205020404" pitchFamily="49" charset="0"/>
              </a:rPr>
              <a:t>web</a:t>
            </a:r>
            <a:r>
              <a:rPr lang="sl-SI"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rPr>
              <a:t> </a:t>
            </a:r>
            <a:r>
              <a:rPr lang="sl-SI" sz="1800" kern="0" dirty="0" err="1">
                <a:solidFill>
                  <a:srgbClr val="202124"/>
                </a:solidFill>
                <a:latin typeface="Georgia" panose="02040502050405020303" pitchFamily="18" charset="0"/>
                <a:ea typeface="Calibri" panose="020F0502020204030204" pitchFamily="34" charset="0"/>
                <a:cs typeface="Courier New" panose="02070309020205020404" pitchFamily="49" charset="0"/>
              </a:rPr>
              <a:t>application</a:t>
            </a:r>
            <a:r>
              <a:rPr lang="sl-SI"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rPr>
              <a:t>)</a:t>
            </a:r>
            <a:endParaRPr lang="en-GB"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endParaRPr>
          </a:p>
          <a:p>
            <a:pPr>
              <a:lnSpc>
                <a:spcPct val="120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l-SI" kern="0" dirty="0">
                <a:solidFill>
                  <a:srgbClr val="202124"/>
                </a:solidFill>
                <a:latin typeface="Georgia" panose="02040502050405020303" pitchFamily="18" charset="0"/>
                <a:ea typeface="Calibri" panose="020F0502020204030204" pitchFamily="34" charset="0"/>
                <a:cs typeface="Courier New" panose="02070309020205020404" pitchFamily="49" charset="0"/>
              </a:rPr>
              <a:t>p</a:t>
            </a:r>
            <a:r>
              <a:rPr lang="en-GB" sz="1800" kern="0" dirty="0" err="1">
                <a:solidFill>
                  <a:srgbClr val="202124"/>
                </a:solidFill>
                <a:latin typeface="Georgia" panose="02040502050405020303" pitchFamily="18" charset="0"/>
                <a:ea typeface="Calibri" panose="020F0502020204030204" pitchFamily="34" charset="0"/>
                <a:cs typeface="Courier New" panose="02070309020205020404" pitchFamily="49" charset="0"/>
              </a:rPr>
              <a:t>rovider</a:t>
            </a:r>
            <a:r>
              <a:rPr lang="en-GB"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rPr>
              <a:t> send </a:t>
            </a:r>
            <a:r>
              <a:rPr lang="en-GB" sz="1800" b="1" kern="0" dirty="0">
                <a:solidFill>
                  <a:srgbClr val="202124"/>
                </a:solidFill>
                <a:latin typeface="Georgia" panose="02040502050405020303" pitchFamily="18" charset="0"/>
                <a:ea typeface="Calibri" panose="020F0502020204030204" pitchFamily="34" charset="0"/>
                <a:cs typeface="Courier New" panose="02070309020205020404" pitchFamily="49" charset="0"/>
              </a:rPr>
              <a:t>monthly bill </a:t>
            </a:r>
            <a:r>
              <a:rPr lang="en-GB"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rPr>
              <a:t>to Ministry, they check and pay once on month for all </a:t>
            </a:r>
            <a:r>
              <a:rPr lang="sl-SI"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rPr>
              <a:t>h</a:t>
            </a:r>
            <a:r>
              <a:rPr lang="en-GB"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rPr>
              <a:t>our of personal assistance</a:t>
            </a:r>
            <a:endParaRPr lang="sl-SI"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endParaRPr>
          </a:p>
          <a:p>
            <a:pPr>
              <a:lnSpc>
                <a:spcPct val="120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l-SI" kern="0" dirty="0" err="1">
                <a:solidFill>
                  <a:srgbClr val="202124"/>
                </a:solidFill>
                <a:latin typeface="Georgia" panose="02040502050405020303" pitchFamily="18" charset="0"/>
                <a:ea typeface="Calibri" panose="020F0502020204030204" pitchFamily="34" charset="0"/>
                <a:cs typeface="Courier New" panose="02070309020205020404" pitchFamily="49" charset="0"/>
              </a:rPr>
              <a:t>once</a:t>
            </a:r>
            <a:r>
              <a:rPr lang="sl-SI" kern="0" dirty="0">
                <a:solidFill>
                  <a:srgbClr val="202124"/>
                </a:solidFill>
                <a:latin typeface="Georgia" panose="02040502050405020303" pitchFamily="18" charset="0"/>
                <a:ea typeface="Calibri" panose="020F0502020204030204" pitchFamily="34" charset="0"/>
                <a:cs typeface="Courier New" panose="02070309020205020404" pitchFamily="49" charset="0"/>
              </a:rPr>
              <a:t> a </a:t>
            </a:r>
            <a:r>
              <a:rPr lang="sl-SI" kern="0" dirty="0" err="1">
                <a:solidFill>
                  <a:srgbClr val="202124"/>
                </a:solidFill>
                <a:latin typeface="Georgia" panose="02040502050405020303" pitchFamily="18" charset="0"/>
                <a:ea typeface="Calibri" panose="020F0502020204030204" pitchFamily="34" charset="0"/>
                <a:cs typeface="Courier New" panose="02070309020205020404" pitchFamily="49" charset="0"/>
              </a:rPr>
              <a:t>year</a:t>
            </a:r>
            <a:r>
              <a:rPr lang="sl-SI" kern="0" dirty="0">
                <a:solidFill>
                  <a:srgbClr val="202124"/>
                </a:solidFill>
                <a:latin typeface="Georgia" panose="02040502050405020303" pitchFamily="18" charset="0"/>
                <a:ea typeface="Calibri" panose="020F0502020204030204" pitchFamily="34" charset="0"/>
                <a:cs typeface="Courier New" panose="02070309020205020404" pitchFamily="49" charset="0"/>
              </a:rPr>
              <a:t> </a:t>
            </a:r>
            <a:r>
              <a:rPr lang="sl-SI" kern="0" dirty="0" err="1">
                <a:solidFill>
                  <a:srgbClr val="202124"/>
                </a:solidFill>
                <a:latin typeface="Georgia" panose="02040502050405020303" pitchFamily="18" charset="0"/>
                <a:ea typeface="Calibri" panose="020F0502020204030204" pitchFamily="34" charset="0"/>
                <a:cs typeface="Courier New" panose="02070309020205020404" pitchFamily="49" charset="0"/>
              </a:rPr>
              <a:t>annual</a:t>
            </a:r>
            <a:r>
              <a:rPr lang="sl-SI" kern="0" dirty="0">
                <a:solidFill>
                  <a:srgbClr val="202124"/>
                </a:solidFill>
                <a:latin typeface="Georgia" panose="02040502050405020303" pitchFamily="18" charset="0"/>
                <a:ea typeface="Calibri" panose="020F0502020204030204" pitchFamily="34" charset="0"/>
                <a:cs typeface="Courier New" panose="02070309020205020404" pitchFamily="49" charset="0"/>
              </a:rPr>
              <a:t> </a:t>
            </a:r>
            <a:r>
              <a:rPr lang="sl-SI" kern="0" dirty="0" err="1">
                <a:solidFill>
                  <a:srgbClr val="202124"/>
                </a:solidFill>
                <a:latin typeface="Georgia" panose="02040502050405020303" pitchFamily="18" charset="0"/>
                <a:ea typeface="Calibri" panose="020F0502020204030204" pitchFamily="34" charset="0"/>
                <a:cs typeface="Courier New" panose="02070309020205020404" pitchFamily="49" charset="0"/>
              </a:rPr>
              <a:t>report</a:t>
            </a:r>
            <a:r>
              <a:rPr lang="sl-SI" kern="0" dirty="0">
                <a:solidFill>
                  <a:srgbClr val="202124"/>
                </a:solidFill>
                <a:latin typeface="Georgia" panose="02040502050405020303" pitchFamily="18" charset="0"/>
                <a:ea typeface="Calibri" panose="020F0502020204030204" pitchFamily="34" charset="0"/>
                <a:cs typeface="Courier New" panose="02070309020205020404" pitchFamily="49" charset="0"/>
              </a:rPr>
              <a:t> to </a:t>
            </a:r>
            <a:r>
              <a:rPr lang="sl-SI" kern="0" dirty="0" err="1">
                <a:solidFill>
                  <a:srgbClr val="202124"/>
                </a:solidFill>
                <a:latin typeface="Georgia" panose="02040502050405020303" pitchFamily="18" charset="0"/>
                <a:ea typeface="Calibri" panose="020F0502020204030204" pitchFamily="34" charset="0"/>
                <a:cs typeface="Courier New" panose="02070309020205020404" pitchFamily="49" charset="0"/>
              </a:rPr>
              <a:t>Ministry</a:t>
            </a:r>
            <a:endParaRPr lang="en-GB" sz="1800" kern="0" dirty="0">
              <a:solidFill>
                <a:srgbClr val="202124"/>
              </a:solidFill>
              <a:latin typeface="Georgia" panose="02040502050405020303" pitchFamily="18" charset="0"/>
              <a:ea typeface="Calibri" panose="020F0502020204030204" pitchFamily="34" charset="0"/>
              <a:cs typeface="Courier New" panose="02070309020205020404" pitchFamily="49" charset="0"/>
            </a:endParaRPr>
          </a:p>
          <a:p>
            <a:endParaRPr lang="sl-SI" dirty="0"/>
          </a:p>
        </p:txBody>
      </p:sp>
    </p:spTree>
    <p:extLst>
      <p:ext uri="{BB962C8B-B14F-4D97-AF65-F5344CB8AC3E}">
        <p14:creationId xmlns:p14="http://schemas.microsoft.com/office/powerpoint/2010/main" val="3987376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pPr algn="ctr"/>
            <a:r>
              <a:rPr lang="en-GB" sz="4400" dirty="0">
                <a:latin typeface="Georgia" panose="02040502050405020303" pitchFamily="18" charset="0"/>
              </a:rPr>
              <a:t>Who can be a personal assistant</a:t>
            </a:r>
            <a:r>
              <a:rPr lang="sl-SI" sz="4400" dirty="0">
                <a:latin typeface="Georgia" panose="02040502050405020303" pitchFamily="18" charset="0"/>
              </a:rPr>
              <a:t>?</a:t>
            </a:r>
            <a:endParaRPr lang="en-GB" sz="4400" dirty="0">
              <a:latin typeface="Georgia" panose="02040502050405020303" pitchFamily="18" charset="0"/>
            </a:endParaRPr>
          </a:p>
        </p:txBody>
      </p:sp>
      <p:pic>
        <p:nvPicPr>
          <p:cNvPr id="8" name="Označba mesta vsebine 7" descr="Slika, ki vsebuje besede oseba, oblačila, invalidski voziček, stol&#10;&#10;Opis je samodejno ustvarjen">
            <a:extLst>
              <a:ext uri="{FF2B5EF4-FFF2-40B4-BE49-F238E27FC236}">
                <a16:creationId xmlns:a16="http://schemas.microsoft.com/office/drawing/2014/main" id="{C8B8A706-1035-8FB3-7F55-D9E1DBFC4E66}"/>
              </a:ext>
            </a:extLst>
          </p:cNvPr>
          <p:cNvPicPr>
            <a:picLocks noGrp="1" noChangeAspect="1"/>
          </p:cNvPicPr>
          <p:nvPr>
            <p:ph idx="1"/>
          </p:nvPr>
        </p:nvPicPr>
        <p:blipFill>
          <a:blip r:embed="rId2"/>
          <a:stretch>
            <a:fillRect/>
          </a:stretch>
        </p:blipFill>
        <p:spPr>
          <a:xfrm>
            <a:off x="1526297" y="2362534"/>
            <a:ext cx="4227443" cy="2800681"/>
          </a:xfrm>
        </p:spPr>
      </p:pic>
      <p:sp>
        <p:nvSpPr>
          <p:cNvPr id="9" name="PoljeZBesedilom 8">
            <a:extLst>
              <a:ext uri="{FF2B5EF4-FFF2-40B4-BE49-F238E27FC236}">
                <a16:creationId xmlns:a16="http://schemas.microsoft.com/office/drawing/2014/main" id="{E08297C8-BB38-2CB3-268C-612C237BF602}"/>
              </a:ext>
            </a:extLst>
          </p:cNvPr>
          <p:cNvSpPr txBox="1"/>
          <p:nvPr/>
        </p:nvSpPr>
        <p:spPr>
          <a:xfrm>
            <a:off x="6606073" y="2362533"/>
            <a:ext cx="4404049" cy="3416320"/>
          </a:xfrm>
          <a:prstGeom prst="rect">
            <a:avLst/>
          </a:prstGeom>
          <a:noFill/>
        </p:spPr>
        <p:txBody>
          <a:bodyPr wrap="square" rtlCol="0">
            <a:spAutoFit/>
          </a:bodyPr>
          <a:lstStyle/>
          <a:p>
            <a:pPr marL="285750" indent="-285750">
              <a:buFontTx/>
              <a:buChar char="-"/>
            </a:pPr>
            <a:r>
              <a:rPr lang="en-GB" kern="0" dirty="0">
                <a:solidFill>
                  <a:srgbClr val="202124"/>
                </a:solidFill>
                <a:latin typeface="Georgia" panose="02040502050405020303" pitchFamily="18" charset="0"/>
                <a:ea typeface="Times New Roman" panose="02020603050405020304" pitchFamily="18" charset="0"/>
                <a:cs typeface="Courier New" panose="02070309020205020404" pitchFamily="49" charset="0"/>
              </a:rPr>
              <a:t>a</a:t>
            </a:r>
            <a:r>
              <a:rPr lang="en-GB" sz="1800" kern="0" dirty="0">
                <a:solidFill>
                  <a:srgbClr val="202124"/>
                </a:solidFill>
                <a:effectLst/>
                <a:latin typeface="Georgia" panose="02040502050405020303" pitchFamily="18" charset="0"/>
                <a:ea typeface="Times New Roman" panose="02020603050405020304" pitchFamily="18" charset="0"/>
                <a:cs typeface="Courier New" panose="02070309020205020404" pitchFamily="49" charset="0"/>
              </a:rPr>
              <a:t>n adult person who has not been legally convicted of a criminal act</a:t>
            </a:r>
            <a:endParaRPr lang="en-GB" sz="1800" kern="0" dirty="0">
              <a:solidFill>
                <a:srgbClr val="202124"/>
              </a:solidFill>
              <a:effectLst/>
              <a:latin typeface="Georgia" panose="02040502050405020303" pitchFamily="18" charset="0"/>
              <a:ea typeface="Calibri" panose="020F0502020204030204" pitchFamily="34" charset="0"/>
              <a:cs typeface="Courier New" panose="02070309020205020404" pitchFamily="49" charset="0"/>
            </a:endParaRPr>
          </a:p>
          <a:p>
            <a:pPr marL="285750" indent="-285750">
              <a:buFontTx/>
              <a:buChar char="-"/>
            </a:pPr>
            <a:r>
              <a:rPr lang="en-GB" dirty="0">
                <a:latin typeface="Georgia" panose="02040502050405020303" pitchFamily="18" charset="0"/>
              </a:rPr>
              <a:t>they can as well be (close or more distant) family members of the person with disability (limited to 2 assistants of that type)</a:t>
            </a:r>
          </a:p>
          <a:p>
            <a:pPr marL="285750" indent="-285750">
              <a:buFontTx/>
              <a:buChar char="-"/>
            </a:pPr>
            <a:r>
              <a:rPr lang="en-GB" dirty="0">
                <a:latin typeface="Georgia" panose="02040502050405020303" pitchFamily="18" charset="0"/>
              </a:rPr>
              <a:t>has completed the basic training</a:t>
            </a:r>
          </a:p>
          <a:p>
            <a:pPr marL="285750" indent="-285750">
              <a:buFontTx/>
              <a:buChar char="-"/>
            </a:pPr>
            <a:endParaRPr lang="en-GB" dirty="0">
              <a:latin typeface="Georgia" panose="02040502050405020303" pitchFamily="18" charset="0"/>
            </a:endParaRPr>
          </a:p>
          <a:p>
            <a:pPr lvl="1"/>
            <a:r>
              <a:rPr lang="en-GB" dirty="0">
                <a:latin typeface="Georgia" panose="02040502050405020303" pitchFamily="18" charset="0"/>
              </a:rPr>
              <a:t>Payment:</a:t>
            </a:r>
          </a:p>
          <a:p>
            <a:pPr lvl="1"/>
            <a:r>
              <a:rPr lang="en-GB" dirty="0">
                <a:latin typeface="Georgia" panose="02040502050405020303" pitchFamily="18" charset="0"/>
              </a:rPr>
              <a:t>Close to minimum wage in Slovenia </a:t>
            </a:r>
            <a:r>
              <a:rPr lang="en-GB" b="0" i="0" dirty="0">
                <a:solidFill>
                  <a:srgbClr val="212529"/>
                </a:solidFill>
                <a:effectLst/>
                <a:latin typeface="Georgia" panose="02040502050405020303" pitchFamily="18" charset="0"/>
              </a:rPr>
              <a:t>(1.203,36) or 1.226,82 </a:t>
            </a:r>
            <a:r>
              <a:rPr lang="sl-SI" b="0" i="0" dirty="0">
                <a:solidFill>
                  <a:srgbClr val="212529"/>
                </a:solidFill>
                <a:effectLst/>
                <a:latin typeface="Georgia" panose="02040502050405020303" pitchFamily="18" charset="0"/>
              </a:rPr>
              <a:t>EUR</a:t>
            </a:r>
            <a:endParaRPr lang="en-GB" dirty="0">
              <a:latin typeface="Georgia" panose="02040502050405020303" pitchFamily="18" charset="0"/>
            </a:endParaRPr>
          </a:p>
          <a:p>
            <a:pPr marL="285750" indent="-285750">
              <a:buFontTx/>
              <a:buChar char="-"/>
            </a:pPr>
            <a:endParaRPr lang="sl-SI" dirty="0"/>
          </a:p>
        </p:txBody>
      </p:sp>
    </p:spTree>
    <p:extLst>
      <p:ext uri="{BB962C8B-B14F-4D97-AF65-F5344CB8AC3E}">
        <p14:creationId xmlns:p14="http://schemas.microsoft.com/office/powerpoint/2010/main" val="2711200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značba mesta vsebine 3">
            <a:extLst>
              <a:ext uri="{FF2B5EF4-FFF2-40B4-BE49-F238E27FC236}">
                <a16:creationId xmlns:a16="http://schemas.microsoft.com/office/drawing/2014/main" id="{A4AB3389-24F4-78C8-DBE2-ECB716E77485}"/>
              </a:ext>
            </a:extLst>
          </p:cNvPr>
          <p:cNvSpPr>
            <a:spLocks noGrp="1"/>
          </p:cNvSpPr>
          <p:nvPr>
            <p:ph sz="half" idx="2"/>
          </p:nvPr>
        </p:nvSpPr>
        <p:spPr>
          <a:xfrm>
            <a:off x="6516918" y="2182117"/>
            <a:ext cx="4686519" cy="4188822"/>
          </a:xfrm>
        </p:spPr>
        <p:txBody>
          <a:bodyPr>
            <a:normAutofit fontScale="92500" lnSpcReduction="20000"/>
          </a:bodyPr>
          <a:lstStyle/>
          <a:p>
            <a:pPr>
              <a:lnSpc>
                <a:spcPct val="110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kumimoji="0" lang="en-GB" altLang="sl-SI" sz="1400" b="0" i="0" u="none" strike="noStrike" cap="none" normalizeH="0" baseline="0" dirty="0">
                <a:ln>
                  <a:noFill/>
                </a:ln>
                <a:solidFill>
                  <a:schemeClr val="tx1"/>
                </a:solidFill>
                <a:effectLst/>
                <a:latin typeface="Georgia" panose="02040502050405020303" pitchFamily="18" charset="0"/>
                <a:ea typeface="Times New Roman" panose="02020603050405020304" pitchFamily="18" charset="0"/>
                <a:cs typeface="Courier New" panose="02070309020205020404" pitchFamily="49" charset="0"/>
              </a:rPr>
              <a:t>not enough candidates for the work of PA</a:t>
            </a:r>
          </a:p>
          <a:p>
            <a:pPr>
              <a:lnSpc>
                <a:spcPct val="110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kumimoji="0" lang="en-GB" altLang="sl-SI" sz="1400" b="0" i="0" u="none" strike="noStrike" cap="none" normalizeH="0" baseline="0" dirty="0">
                <a:ln>
                  <a:noFill/>
                </a:ln>
                <a:solidFill>
                  <a:schemeClr val="tx1"/>
                </a:solidFill>
                <a:effectLst/>
                <a:latin typeface="Georgia" panose="02040502050405020303" pitchFamily="18" charset="0"/>
                <a:ea typeface="Times New Roman" panose="02020603050405020304" pitchFamily="18" charset="0"/>
                <a:cs typeface="Courier New" panose="02070309020205020404" pitchFamily="49" charset="0"/>
              </a:rPr>
              <a:t>family members do not want to volunteer to help</a:t>
            </a:r>
            <a:r>
              <a:rPr kumimoji="0" lang="en-GB" altLang="sl-SI" sz="1400" b="0" i="0" u="none" strike="noStrike" cap="none" normalizeH="0" baseline="0" dirty="0">
                <a:ln>
                  <a:noFill/>
                </a:ln>
                <a:solidFill>
                  <a:schemeClr val="tx1"/>
                </a:solidFill>
                <a:effectLst/>
                <a:latin typeface="Georgia" panose="02040502050405020303" pitchFamily="18" charset="0"/>
              </a:rPr>
              <a:t> </a:t>
            </a:r>
          </a:p>
          <a:p>
            <a:pPr>
              <a:lnSpc>
                <a:spcPct val="110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400" kern="0" dirty="0">
                <a:effectLst/>
                <a:latin typeface="Georgia" panose="02040502050405020303" pitchFamily="18" charset="0"/>
                <a:ea typeface="Arial Unicode MS" panose="020B0604020202020204" pitchFamily="34" charset="-128"/>
                <a:cs typeface="Arial Unicode MS" panose="020B0604020202020204" pitchFamily="34" charset="-128"/>
              </a:rPr>
              <a:t>employees do not  receive sufficient payment for their work</a:t>
            </a:r>
          </a:p>
          <a:p>
            <a:pPr>
              <a:lnSpc>
                <a:spcPct val="110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400" kern="0" dirty="0">
                <a:effectLst/>
                <a:latin typeface="Georgia" panose="02040502050405020303" pitchFamily="18" charset="0"/>
                <a:ea typeface="Arial Unicode MS" panose="020B0604020202020204" pitchFamily="34" charset="-128"/>
                <a:cs typeface="Arial Unicode MS" panose="020B0604020202020204" pitchFamily="34" charset="-128"/>
              </a:rPr>
              <a:t>to many different providers  (107)</a:t>
            </a:r>
          </a:p>
          <a:p>
            <a:pPr>
              <a:lnSpc>
                <a:spcPct val="110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400" kern="0" dirty="0">
                <a:effectLst/>
                <a:latin typeface="Georgia" panose="02040502050405020303" pitchFamily="18" charset="0"/>
                <a:ea typeface="Arial Unicode MS" panose="020B0604020202020204" pitchFamily="34" charset="-128"/>
                <a:cs typeface="Arial Unicode MS" panose="020B0604020202020204" pitchFamily="34" charset="-128"/>
              </a:rPr>
              <a:t>PA </a:t>
            </a:r>
            <a:r>
              <a:rPr lang="en-GB" sz="1400" kern="0" dirty="0">
                <a:latin typeface="Georgia" panose="02040502050405020303" pitchFamily="18" charset="0"/>
                <a:ea typeface="Arial Unicode MS" panose="020B0604020202020204" pitchFamily="34" charset="-128"/>
                <a:cs typeface="Arial Unicode MS" panose="020B0604020202020204" pitchFamily="34" charset="-128"/>
              </a:rPr>
              <a:t>work with </a:t>
            </a:r>
            <a:r>
              <a:rPr lang="sl-SI" sz="1400" kern="0" dirty="0" err="1">
                <a:latin typeface="Georgia" panose="02040502050405020303" pitchFamily="18" charset="0"/>
                <a:ea typeface="Arial Unicode MS" panose="020B0604020202020204" pitchFamily="34" charset="-128"/>
                <a:cs typeface="Arial Unicode MS" panose="020B0604020202020204" pitchFamily="34" charset="-128"/>
              </a:rPr>
              <a:t>people</a:t>
            </a:r>
            <a:r>
              <a:rPr lang="sl-SI" sz="1400" kern="0" dirty="0">
                <a:latin typeface="Georgia" panose="02040502050405020303" pitchFamily="18" charset="0"/>
                <a:ea typeface="Arial Unicode MS" panose="020B0604020202020204" pitchFamily="34" charset="-128"/>
                <a:cs typeface="Arial Unicode MS" panose="020B0604020202020204" pitchFamily="34" charset="-128"/>
              </a:rPr>
              <a:t> </a:t>
            </a:r>
            <a:r>
              <a:rPr lang="en-GB" sz="1400" kern="0" dirty="0">
                <a:latin typeface="Georgia" panose="02040502050405020303" pitchFamily="18" charset="0"/>
                <a:ea typeface="Arial Unicode MS" panose="020B0604020202020204" pitchFamily="34" charset="-128"/>
                <a:cs typeface="Arial Unicode MS" panose="020B0604020202020204" pitchFamily="34" charset="-128"/>
              </a:rPr>
              <a:t>alone</a:t>
            </a:r>
            <a:r>
              <a:rPr lang="sl-SI" sz="1400" kern="0" dirty="0">
                <a:latin typeface="Georgia" panose="02040502050405020303" pitchFamily="18" charset="0"/>
                <a:ea typeface="Arial Unicode MS" panose="020B0604020202020204" pitchFamily="34" charset="-128"/>
                <a:cs typeface="Arial Unicode MS" panose="020B0604020202020204" pitchFamily="34" charset="-128"/>
              </a:rPr>
              <a:t> in </a:t>
            </a:r>
            <a:r>
              <a:rPr lang="sl-SI" sz="1400" kern="0" dirty="0" err="1">
                <a:latin typeface="Georgia" panose="02040502050405020303" pitchFamily="18" charset="0"/>
                <a:ea typeface="Arial Unicode MS" panose="020B0604020202020204" pitchFamily="34" charset="-128"/>
                <a:cs typeface="Arial Unicode MS" panose="020B0604020202020204" pitchFamily="34" charset="-128"/>
              </a:rPr>
              <a:t>their</a:t>
            </a:r>
            <a:r>
              <a:rPr lang="sl-SI" sz="1400" kern="0" dirty="0">
                <a:latin typeface="Georgia" panose="02040502050405020303" pitchFamily="18" charset="0"/>
                <a:ea typeface="Arial Unicode MS" panose="020B0604020202020204" pitchFamily="34" charset="-128"/>
                <a:cs typeface="Arial Unicode MS" panose="020B0604020202020204" pitchFamily="34" charset="-128"/>
              </a:rPr>
              <a:t> home </a:t>
            </a:r>
            <a:r>
              <a:rPr lang="en-GB" sz="1400" kern="0" dirty="0">
                <a:latin typeface="Georgia" panose="02040502050405020303" pitchFamily="18" charset="0"/>
                <a:ea typeface="Arial Unicode MS" panose="020B0604020202020204" pitchFamily="34" charset="-128"/>
                <a:cs typeface="Arial Unicode MS" panose="020B0604020202020204" pitchFamily="34" charset="-128"/>
              </a:rPr>
              <a:t>, they do not have the support of a team</a:t>
            </a:r>
          </a:p>
          <a:p>
            <a:pPr>
              <a:lnSpc>
                <a:spcPct val="110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400" kern="0" dirty="0">
                <a:latin typeface="Georgia" panose="02040502050405020303" pitchFamily="18" charset="0"/>
                <a:ea typeface="Arial Unicode MS" panose="020B0604020202020204" pitchFamily="34" charset="-128"/>
                <a:cs typeface="Arial Unicode MS" panose="020B0604020202020204" pitchFamily="34" charset="-128"/>
              </a:rPr>
              <a:t>PA do not get enough help from other services to help them maintain business relationship with the person they are taking care of</a:t>
            </a:r>
          </a:p>
          <a:p>
            <a:pPr>
              <a:lnSpc>
                <a:spcPct val="110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400" kern="100" dirty="0">
                <a:effectLst/>
                <a:latin typeface="Georgia" panose="02040502050405020303" pitchFamily="18" charset="0"/>
                <a:ea typeface="Arial Unicode MS" panose="020B0604020202020204" pitchFamily="34" charset="-128"/>
                <a:cs typeface="Arial Unicode MS" panose="020B0604020202020204" pitchFamily="34" charset="-128"/>
              </a:rPr>
              <a:t>providers do not get enough financial resources to cover all the costs of personal assistance from the </a:t>
            </a:r>
            <a:r>
              <a:rPr lang="en-GB" sz="1400" kern="100" dirty="0">
                <a:latin typeface="Georgia" panose="02040502050405020303" pitchFamily="18" charset="0"/>
                <a:ea typeface="Arial Unicode MS" panose="020B0604020202020204" pitchFamily="34" charset="-128"/>
                <a:cs typeface="Arial Unicode MS" panose="020B0604020202020204" pitchFamily="34" charset="-128"/>
              </a:rPr>
              <a:t>M</a:t>
            </a:r>
            <a:r>
              <a:rPr lang="en-GB" sz="1400" kern="100" dirty="0">
                <a:effectLst/>
                <a:latin typeface="Georgia" panose="02040502050405020303" pitchFamily="18" charset="0"/>
                <a:ea typeface="Arial Unicode MS" panose="020B0604020202020204" pitchFamily="34" charset="-128"/>
                <a:cs typeface="Arial Unicode MS" panose="020B0604020202020204" pitchFamily="34" charset="-128"/>
              </a:rPr>
              <a:t>inistry</a:t>
            </a:r>
          </a:p>
          <a:p>
            <a:pPr>
              <a:lnSpc>
                <a:spcPct val="110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400" kern="100" dirty="0">
                <a:latin typeface="Georgia" panose="02040502050405020303" pitchFamily="18" charset="0"/>
                <a:ea typeface="Arial Unicode MS" panose="020B0604020202020204" pitchFamily="34" charset="-128"/>
                <a:cs typeface="Arial Unicode MS" panose="020B0604020202020204" pitchFamily="34" charset="-128"/>
              </a:rPr>
              <a:t>People end providers are </a:t>
            </a:r>
            <a:r>
              <a:rPr lang="en-GB" sz="1400" kern="100" dirty="0">
                <a:effectLst/>
                <a:latin typeface="Georgia" panose="02040502050405020303" pitchFamily="18" charset="0"/>
                <a:ea typeface="Arial Unicode MS" panose="020B0604020202020204" pitchFamily="34" charset="-128"/>
                <a:cs typeface="Arial Unicode MS" panose="020B0604020202020204" pitchFamily="34" charset="-128"/>
              </a:rPr>
              <a:t>outplaying the system for financial benefits</a:t>
            </a:r>
          </a:p>
          <a:p>
            <a:pPr>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sl-SI" sz="1400" kern="1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kumimoji="0" lang="sl-SI" altLang="sl-SI" sz="1400" b="0" i="0" u="none" strike="noStrike" cap="none" normalizeH="0" baseline="0" dirty="0">
              <a:ln>
                <a:noFill/>
              </a:ln>
              <a:solidFill>
                <a:schemeClr val="tx1"/>
              </a:solidFill>
              <a:effectLst/>
            </a:endParaRPr>
          </a:p>
          <a:p>
            <a:pPr>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sl-SI" dirty="0"/>
          </a:p>
          <a:p>
            <a:pPr>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kumimoji="0" lang="sl-SI" altLang="sl-SI" sz="1800" b="0" i="0" u="none" strike="noStrike" cap="none" normalizeH="0" baseline="0" dirty="0">
              <a:ln>
                <a:noFill/>
              </a:ln>
              <a:solidFill>
                <a:schemeClr val="tx1"/>
              </a:solidFill>
              <a:effectLst/>
              <a:latin typeface="Arial Unicode MS" panose="020B0604020202020204" pitchFamily="34" charset="-128"/>
              <a:ea typeface="Times New Roman" panose="02020603050405020304" pitchFamily="18" charset="0"/>
              <a:cs typeface="Courier New" panose="02070309020205020404" pitchFamily="49" charset="0"/>
            </a:endParaRPr>
          </a:p>
          <a:p>
            <a:pPr>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sl-SI" sz="1800" kern="1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6" name="Označba mesta vsebine 5">
            <a:extLst>
              <a:ext uri="{FF2B5EF4-FFF2-40B4-BE49-F238E27FC236}">
                <a16:creationId xmlns:a16="http://schemas.microsoft.com/office/drawing/2014/main" id="{79F06608-CE19-BF53-2FE0-E2E63BE476DD}"/>
              </a:ext>
            </a:extLst>
          </p:cNvPr>
          <p:cNvSpPr>
            <a:spLocks noGrp="1"/>
          </p:cNvSpPr>
          <p:nvPr>
            <p:ph sz="quarter" idx="4"/>
          </p:nvPr>
        </p:nvSpPr>
        <p:spPr>
          <a:xfrm>
            <a:off x="615403" y="2477730"/>
            <a:ext cx="4754880" cy="2983360"/>
          </a:xfrm>
        </p:spPr>
        <p:txBody>
          <a:bodyPr>
            <a:normAutofit fontScale="92500" lnSpcReduction="20000"/>
          </a:bodyPr>
          <a:lstStyle/>
          <a:p>
            <a:endParaRPr lang="sl-SI" altLang="sl-SI" dirty="0">
              <a:latin typeface="Georgia" panose="02040502050405020303" pitchFamily="18" charset="0"/>
              <a:ea typeface="Times New Roman" panose="02020603050405020304" pitchFamily="18" charset="0"/>
              <a:cs typeface="Courier New" panose="02070309020205020404" pitchFamily="49" charset="0"/>
            </a:endParaRPr>
          </a:p>
          <a:p>
            <a:endParaRPr lang="sl-SI" altLang="sl-SI" dirty="0">
              <a:latin typeface="Georgia" panose="02040502050405020303" pitchFamily="18" charset="0"/>
              <a:ea typeface="Times New Roman" panose="02020603050405020304" pitchFamily="18" charset="0"/>
              <a:cs typeface="Courier New" panose="02070309020205020404" pitchFamily="49" charset="0"/>
            </a:endParaRPr>
          </a:p>
          <a:p>
            <a:r>
              <a:rPr lang="en-GB" altLang="sl-SI" dirty="0">
                <a:latin typeface="Georgia" panose="02040502050405020303" pitchFamily="18" charset="0"/>
                <a:ea typeface="Times New Roman" panose="02020603050405020304" pitchFamily="18" charset="0"/>
                <a:cs typeface="Courier New" panose="02070309020205020404" pitchFamily="49" charset="0"/>
              </a:rPr>
              <a:t> people with disabilities</a:t>
            </a:r>
            <a:r>
              <a:rPr lang="sl-SI" altLang="sl-SI" dirty="0">
                <a:latin typeface="Georgia" panose="02040502050405020303" pitchFamily="18" charset="0"/>
                <a:ea typeface="Times New Roman" panose="02020603050405020304" pitchFamily="18" charset="0"/>
                <a:cs typeface="Courier New" panose="02070309020205020404" pitchFamily="49" charset="0"/>
              </a:rPr>
              <a:t> </a:t>
            </a:r>
            <a:r>
              <a:rPr lang="en-GB" altLang="sl-SI" dirty="0">
                <a:latin typeface="Georgia" panose="02040502050405020303" pitchFamily="18" charset="0"/>
                <a:ea typeface="Times New Roman" panose="02020603050405020304" pitchFamily="18" charset="0"/>
                <a:cs typeface="Courier New" panose="02070309020205020404" pitchFamily="49" charset="0"/>
              </a:rPr>
              <a:t>live more active lives</a:t>
            </a:r>
            <a:r>
              <a:rPr lang="sl-SI" altLang="sl-SI" dirty="0">
                <a:latin typeface="Georgia" panose="02040502050405020303" pitchFamily="18" charset="0"/>
                <a:ea typeface="Times New Roman" panose="02020603050405020304" pitchFamily="18" charset="0"/>
                <a:cs typeface="Courier New" panose="02070309020205020404" pitchFamily="49" charset="0"/>
              </a:rPr>
              <a:t>, </a:t>
            </a:r>
            <a:r>
              <a:rPr lang="sl-SI" altLang="sl-SI" dirty="0" err="1">
                <a:latin typeface="Georgia" panose="02040502050405020303" pitchFamily="18" charset="0"/>
                <a:ea typeface="Times New Roman" panose="02020603050405020304" pitchFamily="18" charset="0"/>
                <a:cs typeface="Courier New" panose="02070309020205020404" pitchFamily="49" charset="0"/>
              </a:rPr>
              <a:t>they</a:t>
            </a:r>
            <a:r>
              <a:rPr lang="sl-SI" altLang="sl-SI" dirty="0">
                <a:latin typeface="Georgia" panose="02040502050405020303" pitchFamily="18" charset="0"/>
                <a:ea typeface="Times New Roman" panose="02020603050405020304" pitchFamily="18" charset="0"/>
                <a:cs typeface="Courier New" panose="02070309020205020404" pitchFamily="49" charset="0"/>
              </a:rPr>
              <a:t> are not </a:t>
            </a:r>
            <a:r>
              <a:rPr lang="sl-SI" altLang="sl-SI" dirty="0" err="1">
                <a:latin typeface="Georgia" panose="02040502050405020303" pitchFamily="18" charset="0"/>
                <a:ea typeface="Times New Roman" panose="02020603050405020304" pitchFamily="18" charset="0"/>
                <a:cs typeface="Courier New" panose="02070309020205020404" pitchFamily="49" charset="0"/>
              </a:rPr>
              <a:t>allone</a:t>
            </a:r>
            <a:r>
              <a:rPr lang="sl-SI" altLang="sl-SI" dirty="0">
                <a:latin typeface="Georgia" panose="02040502050405020303" pitchFamily="18" charset="0"/>
                <a:ea typeface="Times New Roman" panose="02020603050405020304" pitchFamily="18" charset="0"/>
                <a:cs typeface="Courier New" panose="02070309020205020404" pitchFamily="49" charset="0"/>
              </a:rPr>
              <a:t> at home, </a:t>
            </a:r>
            <a:r>
              <a:rPr lang="sl-SI" altLang="sl-SI" dirty="0" err="1">
                <a:latin typeface="Georgia" panose="02040502050405020303" pitchFamily="18" charset="0"/>
                <a:ea typeface="Times New Roman" panose="02020603050405020304" pitchFamily="18" charset="0"/>
                <a:cs typeface="Courier New" panose="02070309020205020404" pitchFamily="49" charset="0"/>
              </a:rPr>
              <a:t>we</a:t>
            </a:r>
            <a:r>
              <a:rPr lang="sl-SI" altLang="sl-SI" dirty="0">
                <a:latin typeface="Georgia" panose="02040502050405020303" pitchFamily="18" charset="0"/>
                <a:ea typeface="Times New Roman" panose="02020603050405020304" pitchFamily="18" charset="0"/>
                <a:cs typeface="Courier New" panose="02070309020205020404" pitchFamily="49" charset="0"/>
              </a:rPr>
              <a:t> </a:t>
            </a:r>
            <a:r>
              <a:rPr lang="sl-SI" altLang="sl-SI" dirty="0" err="1">
                <a:latin typeface="Georgia" panose="02040502050405020303" pitchFamily="18" charset="0"/>
                <a:ea typeface="Times New Roman" panose="02020603050405020304" pitchFamily="18" charset="0"/>
                <a:cs typeface="Courier New" panose="02070309020205020404" pitchFamily="49" charset="0"/>
              </a:rPr>
              <a:t>can</a:t>
            </a:r>
            <a:r>
              <a:rPr lang="sl-SI" altLang="sl-SI" dirty="0">
                <a:latin typeface="Georgia" panose="02040502050405020303" pitchFamily="18" charset="0"/>
                <a:ea typeface="Times New Roman" panose="02020603050405020304" pitchFamily="18" charset="0"/>
                <a:cs typeface="Courier New" panose="02070309020205020404" pitchFamily="49" charset="0"/>
              </a:rPr>
              <a:t> </a:t>
            </a:r>
            <a:r>
              <a:rPr lang="sl-SI" altLang="sl-SI" dirty="0" err="1">
                <a:latin typeface="Georgia" panose="02040502050405020303" pitchFamily="18" charset="0"/>
                <a:ea typeface="Times New Roman" panose="02020603050405020304" pitchFamily="18" charset="0"/>
                <a:cs typeface="Courier New" panose="02070309020205020404" pitchFamily="49" charset="0"/>
              </a:rPr>
              <a:t>see</a:t>
            </a:r>
            <a:r>
              <a:rPr lang="sl-SI" altLang="sl-SI" dirty="0">
                <a:latin typeface="Georgia" panose="02040502050405020303" pitchFamily="18" charset="0"/>
                <a:ea typeface="Times New Roman" panose="02020603050405020304" pitchFamily="18" charset="0"/>
                <a:cs typeface="Courier New" panose="02070309020205020404" pitchFamily="49" charset="0"/>
              </a:rPr>
              <a:t> </a:t>
            </a:r>
            <a:r>
              <a:rPr lang="sl-SI" altLang="sl-SI" dirty="0" err="1">
                <a:latin typeface="Georgia" panose="02040502050405020303" pitchFamily="18" charset="0"/>
                <a:ea typeface="Times New Roman" panose="02020603050405020304" pitchFamily="18" charset="0"/>
                <a:cs typeface="Courier New" panose="02070309020205020404" pitchFamily="49" charset="0"/>
              </a:rPr>
              <a:t>them</a:t>
            </a:r>
            <a:r>
              <a:rPr lang="sl-SI" altLang="sl-SI" dirty="0">
                <a:latin typeface="Georgia" panose="02040502050405020303" pitchFamily="18" charset="0"/>
                <a:ea typeface="Times New Roman" panose="02020603050405020304" pitchFamily="18" charset="0"/>
                <a:cs typeface="Courier New" panose="02070309020205020404" pitchFamily="49" charset="0"/>
              </a:rPr>
              <a:t> </a:t>
            </a:r>
            <a:r>
              <a:rPr lang="sl-SI" altLang="sl-SI" dirty="0" err="1">
                <a:latin typeface="Georgia" panose="02040502050405020303" pitchFamily="18" charset="0"/>
                <a:ea typeface="Times New Roman" panose="02020603050405020304" pitchFamily="18" charset="0"/>
                <a:cs typeface="Courier New" panose="02070309020205020404" pitchFamily="49" charset="0"/>
              </a:rPr>
              <a:t>outside</a:t>
            </a:r>
            <a:endParaRPr lang="sl-SI" altLang="sl-SI" dirty="0">
              <a:latin typeface="Georgia" panose="02040502050405020303" pitchFamily="18" charset="0"/>
              <a:ea typeface="Times New Roman" panose="02020603050405020304" pitchFamily="18" charset="0"/>
              <a:cs typeface="Courier New" panose="02070309020205020404" pitchFamily="49" charset="0"/>
            </a:endParaRPr>
          </a:p>
          <a:p>
            <a:r>
              <a:rPr lang="sl-SI" altLang="sl-SI" dirty="0">
                <a:latin typeface="Georgia" panose="02040502050405020303" pitchFamily="18" charset="0"/>
                <a:ea typeface="Times New Roman" panose="02020603050405020304" pitchFamily="18" charset="0"/>
                <a:cs typeface="Courier New" panose="02070309020205020404" pitchFamily="49" charset="0"/>
              </a:rPr>
              <a:t>more </a:t>
            </a:r>
            <a:r>
              <a:rPr lang="sl-SI" altLang="sl-SI" dirty="0" err="1">
                <a:latin typeface="Georgia" panose="02040502050405020303" pitchFamily="18" charset="0"/>
                <a:ea typeface="Times New Roman" panose="02020603050405020304" pitchFamily="18" charset="0"/>
                <a:cs typeface="Courier New" panose="02070309020205020404" pitchFamily="49" charset="0"/>
              </a:rPr>
              <a:t>included</a:t>
            </a:r>
            <a:r>
              <a:rPr lang="sl-SI" altLang="sl-SI" dirty="0">
                <a:latin typeface="Georgia" panose="02040502050405020303" pitchFamily="18" charset="0"/>
                <a:ea typeface="Times New Roman" panose="02020603050405020304" pitchFamily="18" charset="0"/>
                <a:cs typeface="Courier New" panose="02070309020205020404" pitchFamily="49" charset="0"/>
              </a:rPr>
              <a:t> </a:t>
            </a:r>
            <a:r>
              <a:rPr lang="sl-SI" altLang="sl-SI" dirty="0" err="1">
                <a:latin typeface="Georgia" panose="02040502050405020303" pitchFamily="18" charset="0"/>
                <a:ea typeface="Times New Roman" panose="02020603050405020304" pitchFamily="18" charset="0"/>
                <a:cs typeface="Courier New" panose="02070309020205020404" pitchFamily="49" charset="0"/>
              </a:rPr>
              <a:t>userses</a:t>
            </a:r>
            <a:br>
              <a:rPr kumimoji="0" lang="en-GB" altLang="sl-SI" b="0" i="0" u="none" strike="noStrike" cap="none" normalizeH="0" baseline="0" dirty="0">
                <a:ln>
                  <a:noFill/>
                </a:ln>
                <a:solidFill>
                  <a:schemeClr val="tx1"/>
                </a:solidFill>
                <a:effectLst/>
                <a:latin typeface="Georgia" panose="02040502050405020303" pitchFamily="18" charset="0"/>
                <a:ea typeface="Times New Roman" panose="02020603050405020304" pitchFamily="18" charset="0"/>
                <a:cs typeface="Courier New" panose="02070309020205020404" pitchFamily="49" charset="0"/>
              </a:rPr>
            </a:br>
            <a:endParaRPr kumimoji="0" lang="en-GB" altLang="sl-SI" b="0" i="0" u="none" strike="noStrike" cap="none" normalizeH="0" baseline="0" dirty="0">
              <a:ln>
                <a:noFill/>
              </a:ln>
              <a:solidFill>
                <a:schemeClr val="tx1"/>
              </a:solidFill>
              <a:effectLst/>
              <a:latin typeface="Georgia" panose="02040502050405020303" pitchFamily="18" charset="0"/>
              <a:ea typeface="Times New Roman" panose="02020603050405020304" pitchFamily="18" charset="0"/>
              <a:cs typeface="Courier New" panose="02070309020205020404" pitchFamily="49" charset="0"/>
            </a:endParaRPr>
          </a:p>
          <a:p>
            <a:r>
              <a:rPr kumimoji="0" lang="en-GB" altLang="sl-SI" b="0" i="0" u="none" strike="noStrike" cap="none" normalizeH="0" baseline="0" dirty="0">
                <a:ln>
                  <a:noFill/>
                </a:ln>
                <a:solidFill>
                  <a:schemeClr val="tx1"/>
                </a:solidFill>
                <a:effectLst/>
                <a:latin typeface="Georgia" panose="02040502050405020303" pitchFamily="18" charset="0"/>
                <a:ea typeface="Times New Roman" panose="02020603050405020304" pitchFamily="18" charset="0"/>
                <a:cs typeface="Courier New" panose="02070309020205020404" pitchFamily="49" charset="0"/>
              </a:rPr>
              <a:t>they can get </a:t>
            </a:r>
            <a:r>
              <a:rPr kumimoji="0" lang="sl-SI" altLang="sl-SI" b="0" i="0" u="none" strike="noStrike" cap="none" normalizeH="0" baseline="0" dirty="0" err="1">
                <a:ln>
                  <a:noFill/>
                </a:ln>
                <a:solidFill>
                  <a:schemeClr val="tx1"/>
                </a:solidFill>
                <a:effectLst/>
                <a:latin typeface="Georgia" panose="02040502050405020303" pitchFamily="18" charset="0"/>
                <a:ea typeface="Times New Roman" panose="02020603050405020304" pitchFamily="18" charset="0"/>
                <a:cs typeface="Courier New" panose="02070309020205020404" pitchFamily="49" charset="0"/>
              </a:rPr>
              <a:t>or</a:t>
            </a:r>
            <a:r>
              <a:rPr kumimoji="0" lang="sl-SI" altLang="sl-SI" b="0" i="0" u="none" strike="noStrike" cap="none" normalizeH="0" baseline="0" dirty="0">
                <a:ln>
                  <a:noFill/>
                </a:ln>
                <a:solidFill>
                  <a:schemeClr val="tx1"/>
                </a:solidFill>
                <a:effectLst/>
                <a:latin typeface="Georgia" panose="02040502050405020303" pitchFamily="18" charset="0"/>
                <a:ea typeface="Times New Roman" panose="02020603050405020304" pitchFamily="18" charset="0"/>
                <a:cs typeface="Courier New" panose="02070309020205020404" pitchFamily="49" charset="0"/>
              </a:rPr>
              <a:t> </a:t>
            </a:r>
            <a:r>
              <a:rPr kumimoji="0" lang="sl-SI" altLang="sl-SI" b="0" i="0" u="none" strike="noStrike" cap="none" normalizeH="0" baseline="0" dirty="0" err="1">
                <a:ln>
                  <a:noFill/>
                </a:ln>
                <a:solidFill>
                  <a:schemeClr val="tx1"/>
                </a:solidFill>
                <a:effectLst/>
                <a:latin typeface="Georgia" panose="02040502050405020303" pitchFamily="18" charset="0"/>
                <a:ea typeface="Times New Roman" panose="02020603050405020304" pitchFamily="18" charset="0"/>
                <a:cs typeface="Courier New" panose="02070309020205020404" pitchFamily="49" charset="0"/>
              </a:rPr>
              <a:t>use</a:t>
            </a:r>
            <a:r>
              <a:rPr kumimoji="0" lang="sl-SI" altLang="sl-SI" b="0" i="0" u="none" strike="noStrike" cap="none" normalizeH="0" baseline="0" dirty="0">
                <a:ln>
                  <a:noFill/>
                </a:ln>
                <a:solidFill>
                  <a:schemeClr val="tx1"/>
                </a:solidFill>
                <a:effectLst/>
                <a:latin typeface="Georgia" panose="02040502050405020303" pitchFamily="18" charset="0"/>
                <a:ea typeface="Times New Roman" panose="02020603050405020304" pitchFamily="18" charset="0"/>
                <a:cs typeface="Courier New" panose="02070309020205020404" pitchFamily="49" charset="0"/>
              </a:rPr>
              <a:t> </a:t>
            </a:r>
            <a:r>
              <a:rPr kumimoji="0" lang="en-GB" altLang="sl-SI" b="0" i="0" u="none" strike="noStrike" cap="none" normalizeH="0" baseline="0" dirty="0">
                <a:ln>
                  <a:noFill/>
                </a:ln>
                <a:solidFill>
                  <a:schemeClr val="tx1"/>
                </a:solidFill>
                <a:effectLst/>
                <a:latin typeface="Georgia" panose="02040502050405020303" pitchFamily="18" charset="0"/>
                <a:ea typeface="Times New Roman" panose="02020603050405020304" pitchFamily="18" charset="0"/>
                <a:cs typeface="Courier New" panose="02070309020205020404" pitchFamily="49" charset="0"/>
              </a:rPr>
              <a:t>24/7 </a:t>
            </a:r>
            <a:r>
              <a:rPr lang="en-GB" altLang="sl-SI" dirty="0">
                <a:latin typeface="Georgia" panose="02040502050405020303" pitchFamily="18" charset="0"/>
                <a:ea typeface="Times New Roman" panose="02020603050405020304" pitchFamily="18" charset="0"/>
                <a:cs typeface="Courier New" panose="02070309020205020404" pitchFamily="49" charset="0"/>
              </a:rPr>
              <a:t>assistance</a:t>
            </a:r>
            <a:r>
              <a:rPr kumimoji="0" lang="en-GB" altLang="sl-SI" b="0" i="0" u="none" strike="noStrike" cap="none" normalizeH="0" baseline="0" dirty="0">
                <a:ln>
                  <a:noFill/>
                </a:ln>
                <a:solidFill>
                  <a:schemeClr val="tx1"/>
                </a:solidFill>
                <a:effectLst/>
                <a:latin typeface="Georgia" panose="02040502050405020303" pitchFamily="18" charset="0"/>
                <a:ea typeface="Times New Roman" panose="02020603050405020304" pitchFamily="18" charset="0"/>
                <a:cs typeface="Courier New" panose="02070309020205020404" pitchFamily="49" charset="0"/>
              </a:rPr>
              <a:t> </a:t>
            </a:r>
          </a:p>
          <a:p>
            <a:endParaRPr lang="en-GB" altLang="sl-SI" dirty="0">
              <a:latin typeface="Georgia" panose="02040502050405020303" pitchFamily="18" charset="0"/>
              <a:ea typeface="Times New Roman" panose="02020603050405020304" pitchFamily="18" charset="0"/>
              <a:cs typeface="Courier New" panose="02070309020205020404" pitchFamily="49" charset="0"/>
            </a:endParaRPr>
          </a:p>
          <a:p>
            <a:r>
              <a:rPr lang="en-GB" altLang="sl-SI" dirty="0">
                <a:latin typeface="Georgia" panose="02040502050405020303" pitchFamily="18" charset="0"/>
                <a:ea typeface="Times New Roman" panose="02020603050405020304" pitchFamily="18" charset="0"/>
                <a:cs typeface="Courier New" panose="02070309020205020404" pitchFamily="49" charset="0"/>
              </a:rPr>
              <a:t>replacement of PA when they go on holidays</a:t>
            </a:r>
            <a:br>
              <a:rPr kumimoji="0" lang="sl-SI" altLang="sl-SI" b="0" i="0" u="none" strike="noStrike" cap="none" normalizeH="0" baseline="0" dirty="0">
                <a:ln>
                  <a:noFill/>
                </a:ln>
                <a:solidFill>
                  <a:schemeClr val="tx1"/>
                </a:solidFill>
                <a:effectLst/>
                <a:latin typeface="Georgia" panose="02040502050405020303" pitchFamily="18" charset="0"/>
                <a:ea typeface="Times New Roman" panose="02020603050405020304" pitchFamily="18" charset="0"/>
                <a:cs typeface="Courier New" panose="02070309020205020404" pitchFamily="49" charset="0"/>
              </a:rPr>
            </a:br>
            <a:endParaRPr kumimoji="0" lang="sl-SI" altLang="sl-SI" b="0" i="0" u="none" strike="noStrike" cap="none" normalizeH="0" baseline="0" dirty="0">
              <a:ln>
                <a:noFill/>
              </a:ln>
              <a:solidFill>
                <a:schemeClr val="tx1"/>
              </a:solidFill>
              <a:effectLst/>
              <a:latin typeface="Georgia" panose="02040502050405020303" pitchFamily="18" charset="0"/>
              <a:ea typeface="Times New Roman" panose="02020603050405020304" pitchFamily="18" charset="0"/>
              <a:cs typeface="Courier New" panose="02070309020205020404" pitchFamily="49" charset="0"/>
            </a:endParaRPr>
          </a:p>
          <a:p>
            <a:endParaRPr lang="sl-SI" dirty="0">
              <a:latin typeface="Georgia" panose="02040502050405020303" pitchFamily="18" charset="0"/>
              <a:cs typeface="Courier New" panose="02070309020205020404" pitchFamily="49" charset="0"/>
            </a:endParaRPr>
          </a:p>
          <a:p>
            <a:pPr marL="0" indent="0">
              <a:buNone/>
            </a:pPr>
            <a:endParaRPr lang="sl-SI" dirty="0">
              <a:latin typeface="Georgia" panose="02040502050405020303" pitchFamily="18" charset="0"/>
            </a:endParaRPr>
          </a:p>
        </p:txBody>
      </p:sp>
      <p:pic>
        <p:nvPicPr>
          <p:cNvPr id="1034" name="Picture 10">
            <a:extLst>
              <a:ext uri="{FF2B5EF4-FFF2-40B4-BE49-F238E27FC236}">
                <a16:creationId xmlns:a16="http://schemas.microsoft.com/office/drawing/2014/main" id="{963F31B7-7ED6-C38B-646C-9FEE8A9FBC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4617" y="337763"/>
            <a:ext cx="2804861" cy="2804861"/>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Dead, emo, emoticon, face Icon in Reactions Icons">
            <a:extLst>
              <a:ext uri="{FF2B5EF4-FFF2-40B4-BE49-F238E27FC236}">
                <a16:creationId xmlns:a16="http://schemas.microsoft.com/office/drawing/2014/main" id="{5FB8CC9C-90D5-52AF-08F5-AA050A26FC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80342" y="337763"/>
            <a:ext cx="1705540" cy="1705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62364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značba mesta vsebine 2"/>
          <p:cNvSpPr>
            <a:spLocks noGrp="1"/>
          </p:cNvSpPr>
          <p:nvPr>
            <p:ph idx="1"/>
          </p:nvPr>
        </p:nvSpPr>
        <p:spPr/>
        <p:txBody>
          <a:bodyPr/>
          <a:lstStyle/>
          <a:p>
            <a:pPr algn="ctr"/>
            <a:endParaRPr lang="sl-SI" dirty="0"/>
          </a:p>
          <a:p>
            <a:pPr marL="0" indent="0" algn="ctr">
              <a:buNone/>
            </a:pPr>
            <a:endParaRPr lang="sl-SI" dirty="0"/>
          </a:p>
          <a:p>
            <a:pPr algn="ctr"/>
            <a:endParaRPr lang="sl-SI" dirty="0"/>
          </a:p>
          <a:p>
            <a:pPr marL="0" indent="0" algn="ctr">
              <a:buNone/>
            </a:pPr>
            <a:r>
              <a:rPr lang="en-GB" sz="5400" dirty="0">
                <a:latin typeface="Georgia" panose="02040502050405020303" pitchFamily="18" charset="0"/>
              </a:rPr>
              <a:t>Thank you for your attention</a:t>
            </a:r>
          </a:p>
          <a:p>
            <a:pPr marL="0" indent="0" algn="ctr">
              <a:buNone/>
            </a:pPr>
            <a:r>
              <a:rPr lang="sl-SI" sz="5400" dirty="0">
                <a:sym typeface="Wingdings" panose="05000000000000000000" pitchFamily="2" charset="2"/>
              </a:rPr>
              <a:t></a:t>
            </a:r>
            <a:endParaRPr lang="sl-SI" sz="5400" dirty="0"/>
          </a:p>
        </p:txBody>
      </p:sp>
    </p:spTree>
    <p:extLst>
      <p:ext uri="{BB962C8B-B14F-4D97-AF65-F5344CB8AC3E}">
        <p14:creationId xmlns:p14="http://schemas.microsoft.com/office/powerpoint/2010/main" val="25230246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736059"/>
      </a:dk2>
      <a:lt2>
        <a:srgbClr val="E7E0C7"/>
      </a:lt2>
      <a:accent1>
        <a:srgbClr val="92B0C8"/>
      </a:accent1>
      <a:accent2>
        <a:srgbClr val="E37C3D"/>
      </a:accent2>
      <a:accent3>
        <a:srgbClr val="A5AB81"/>
      </a:accent3>
      <a:accent4>
        <a:srgbClr val="E9B635"/>
      </a:accent4>
      <a:accent5>
        <a:srgbClr val="7BA79D"/>
      </a:accent5>
      <a:accent6>
        <a:srgbClr val="968C8C"/>
      </a:accent6>
      <a:hlink>
        <a:srgbClr val="F7A115"/>
      </a:hlink>
      <a:folHlink>
        <a:srgbClr val="969696"/>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3F20CFC1-E34F-405B-AA49-5BE0E194F1B3}"/>
    </a:ext>
  </a:ext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isarn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isarn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TM03457510[[fn=Milo]]</Template>
  <TotalTime>32810</TotalTime>
  <Words>962</Words>
  <Application>Microsoft Office PowerPoint</Application>
  <PresentationFormat>Widescreen</PresentationFormat>
  <Paragraphs>101</Paragraphs>
  <Slides>13</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 Unicode MS</vt:lpstr>
      <vt:lpstr>Calibri</vt:lpstr>
      <vt:lpstr>Garamond</vt:lpstr>
      <vt:lpstr>Georgia</vt:lpstr>
      <vt:lpstr>inherit</vt:lpstr>
      <vt:lpstr>Open Sans</vt:lpstr>
      <vt:lpstr>Savon</vt:lpstr>
      <vt:lpstr>Escif, greece 2023  Personal assistance    in slovenia</vt:lpstr>
      <vt:lpstr>Personal assistance before 2019  – as programme </vt:lpstr>
      <vt:lpstr>PowerPoint Presentation</vt:lpstr>
      <vt:lpstr>Personal assistance since 2019  – legal right</vt:lpstr>
      <vt:lpstr>Who can get personal assistance?</vt:lpstr>
      <vt:lpstr>PowerPoint Presentation</vt:lpstr>
      <vt:lpstr>Types of personal assistance:</vt:lpstr>
      <vt:lpstr>Communication allowance  </vt:lpstr>
      <vt:lpstr>Procedure to get personal asisstance</vt:lpstr>
      <vt:lpstr>How personal assistance work in practice:</vt:lpstr>
      <vt:lpstr>Who can be a personal assistant?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Zakon o osebni asistenci - odprta vprašanja in različni načini implementacije v praksi</dc:title>
  <dc:creator>Uporabnik sistema Windows</dc:creator>
  <cp:lastModifiedBy>Špela Šušteršič ZPS Asistenca</cp:lastModifiedBy>
  <cp:revision>262</cp:revision>
  <cp:lastPrinted>2023-05-26T08:14:11Z</cp:lastPrinted>
  <dcterms:created xsi:type="dcterms:W3CDTF">2022-08-10T07:22:57Z</dcterms:created>
  <dcterms:modified xsi:type="dcterms:W3CDTF">2023-05-31T07:17:09Z</dcterms:modified>
</cp:coreProperties>
</file>