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8" r:id="rId5"/>
  </p:sldMasterIdLst>
  <p:notesMasterIdLst>
    <p:notesMasterId r:id="rId38"/>
  </p:notesMasterIdLst>
  <p:handoutMasterIdLst>
    <p:handoutMasterId r:id="rId39"/>
  </p:handoutMasterIdLst>
  <p:sldIdLst>
    <p:sldId id="344" r:id="rId6"/>
    <p:sldId id="353" r:id="rId7"/>
    <p:sldId id="350" r:id="rId8"/>
    <p:sldId id="361" r:id="rId9"/>
    <p:sldId id="381" r:id="rId10"/>
    <p:sldId id="308" r:id="rId11"/>
    <p:sldId id="286" r:id="rId12"/>
    <p:sldId id="276" r:id="rId13"/>
    <p:sldId id="372" r:id="rId14"/>
    <p:sldId id="373" r:id="rId15"/>
    <p:sldId id="303" r:id="rId16"/>
    <p:sldId id="374" r:id="rId17"/>
    <p:sldId id="291" r:id="rId18"/>
    <p:sldId id="319" r:id="rId19"/>
    <p:sldId id="375" r:id="rId20"/>
    <p:sldId id="343" r:id="rId21"/>
    <p:sldId id="317" r:id="rId22"/>
    <p:sldId id="321" r:id="rId23"/>
    <p:sldId id="324" r:id="rId24"/>
    <p:sldId id="379" r:id="rId25"/>
    <p:sldId id="328" r:id="rId26"/>
    <p:sldId id="331" r:id="rId27"/>
    <p:sldId id="342" r:id="rId28"/>
    <p:sldId id="340" r:id="rId29"/>
    <p:sldId id="336" r:id="rId30"/>
    <p:sldId id="376" r:id="rId31"/>
    <p:sldId id="305" r:id="rId32"/>
    <p:sldId id="367" r:id="rId33"/>
    <p:sldId id="368" r:id="rId34"/>
    <p:sldId id="369" r:id="rId35"/>
    <p:sldId id="377" r:id="rId36"/>
    <p:sldId id="371" r:id="rId37"/>
  </p:sldIdLst>
  <p:sldSz cx="12169775" cy="68405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ivzeti razdelek" id="{0A5825EA-155C-4E1C-995F-0DEE032831CC}">
          <p14:sldIdLst>
            <p14:sldId id="344"/>
            <p14:sldId id="353"/>
            <p14:sldId id="350"/>
            <p14:sldId id="361"/>
            <p14:sldId id="381"/>
            <p14:sldId id="308"/>
            <p14:sldId id="286"/>
            <p14:sldId id="276"/>
            <p14:sldId id="372"/>
            <p14:sldId id="373"/>
            <p14:sldId id="303"/>
            <p14:sldId id="374"/>
            <p14:sldId id="291"/>
            <p14:sldId id="319"/>
            <p14:sldId id="375"/>
            <p14:sldId id="343"/>
            <p14:sldId id="317"/>
            <p14:sldId id="321"/>
            <p14:sldId id="324"/>
            <p14:sldId id="379"/>
            <p14:sldId id="328"/>
            <p14:sldId id="331"/>
            <p14:sldId id="342"/>
            <p14:sldId id="340"/>
            <p14:sldId id="336"/>
            <p14:sldId id="376"/>
            <p14:sldId id="305"/>
            <p14:sldId id="367"/>
            <p14:sldId id="368"/>
            <p14:sldId id="369"/>
            <p14:sldId id="377"/>
            <p14:sldId id="3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55">
          <p15:clr>
            <a:srgbClr val="A4A3A4"/>
          </p15:clr>
        </p15:guide>
        <p15:guide id="2" pos="383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nka Žagar" initials="AŽ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C226"/>
    <a:srgbClr val="DD8729"/>
    <a:srgbClr val="FF7A00"/>
    <a:srgbClr val="AEAE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90" autoAdjust="0"/>
    <p:restoredTop sz="71769" autoAdjust="0"/>
  </p:normalViewPr>
  <p:slideViewPr>
    <p:cSldViewPr>
      <p:cViewPr varScale="1">
        <p:scale>
          <a:sx n="86" d="100"/>
          <a:sy n="86" d="100"/>
        </p:scale>
        <p:origin x="691" y="43"/>
      </p:cViewPr>
      <p:guideLst>
        <p:guide orient="horz" pos="2155"/>
        <p:guide pos="383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4" d="100"/>
          <a:sy n="114" d="100"/>
        </p:scale>
        <p:origin x="-240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>
            <a:extLst>
              <a:ext uri="{FF2B5EF4-FFF2-40B4-BE49-F238E27FC236}">
                <a16:creationId xmlns:a16="http://schemas.microsoft.com/office/drawing/2014/main" id="{6A379495-85B4-4EDE-BC16-2BE959FDCB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98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Ograda datuma 2">
            <a:extLst>
              <a:ext uri="{FF2B5EF4-FFF2-40B4-BE49-F238E27FC236}">
                <a16:creationId xmlns:a16="http://schemas.microsoft.com/office/drawing/2014/main" id="{694BF18D-4AC2-4046-B6A0-731B930F3C6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ea typeface="ＭＳ Ｐゴシック" pitchFamily="98" charset="-128"/>
              </a:defRPr>
            </a:lvl1pPr>
          </a:lstStyle>
          <a:p>
            <a:pPr>
              <a:defRPr/>
            </a:pPr>
            <a:fld id="{AD2D4C7D-2485-453F-BA0F-12EFEA969FBF}" type="datetimeFigureOut">
              <a:rPr lang="en-GB"/>
              <a:pPr>
                <a:defRPr/>
              </a:pPr>
              <a:t>02/06/2023</a:t>
            </a:fld>
            <a:endParaRPr lang="en-GB"/>
          </a:p>
        </p:txBody>
      </p:sp>
      <p:sp>
        <p:nvSpPr>
          <p:cNvPr id="4" name="Ograda noge 3">
            <a:extLst>
              <a:ext uri="{FF2B5EF4-FFF2-40B4-BE49-F238E27FC236}">
                <a16:creationId xmlns:a16="http://schemas.microsoft.com/office/drawing/2014/main" id="{9861C876-757A-4ADD-87D4-F6AC1425DA9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98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Ograda številke diapozitiva 4">
            <a:extLst>
              <a:ext uri="{FF2B5EF4-FFF2-40B4-BE49-F238E27FC236}">
                <a16:creationId xmlns:a16="http://schemas.microsoft.com/office/drawing/2014/main" id="{705FAE6B-C82F-414F-A9C2-D3B52612EFC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DDD14E0-1514-4E01-9903-082192E959DC}" type="slidenum">
              <a:rPr lang="en-GB" altLang="sl-SI"/>
              <a:pPr/>
              <a:t>‹#›</a:t>
            </a:fld>
            <a:endParaRPr lang="en-GB" altLang="sl-SI"/>
          </a:p>
        </p:txBody>
      </p:sp>
    </p:spTree>
    <p:extLst>
      <p:ext uri="{BB962C8B-B14F-4D97-AF65-F5344CB8AC3E}">
        <p14:creationId xmlns:p14="http://schemas.microsoft.com/office/powerpoint/2010/main" val="33062579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D2B15ED4-66B1-45D0-A222-A3E391E0505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pitchFamily="98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7BB0FABB-64D2-4DE0-ACA0-076461E3E5E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pitchFamily="98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79413" y="685800"/>
            <a:ext cx="609917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19BDD771-DDC8-4ADA-B986-FB7A15A3EF1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21AB3F71-EEB3-4C65-9839-D088AC8ADCB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pitchFamily="98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E4618EC8-45AD-4FCD-AADB-2B97DF1C95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3113369-CFE2-4513-A437-B0941D13F85E}" type="slidenum">
              <a:rPr lang="en-US" altLang="sl-SI"/>
              <a:pPr/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26917004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9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9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9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9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9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Ograda stranske slik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Ograda opomb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l-SI" altLang="sl-SI" dirty="0"/>
          </a:p>
        </p:txBody>
      </p:sp>
      <p:sp>
        <p:nvSpPr>
          <p:cNvPr id="8196" name="Ograda številke diapoz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9pPr>
          </a:lstStyle>
          <a:p>
            <a:fld id="{16559A48-0BCB-4FF5-9421-BCD74B1B0DF5}" type="slidenum">
              <a:rPr lang="en-US" altLang="en-US" sz="1200"/>
              <a:pPr/>
              <a:t>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117778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Ograda stranske slik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Ograda opomb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 typeface="Wingdings" pitchFamily="2" charset="2"/>
              <a:buNone/>
            </a:pPr>
            <a:endParaRPr lang="sl-SI" altLang="sl-SI" dirty="0"/>
          </a:p>
        </p:txBody>
      </p:sp>
      <p:sp>
        <p:nvSpPr>
          <p:cNvPr id="6148" name="Ograda številke diapoz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9pPr>
          </a:lstStyle>
          <a:p>
            <a:fld id="{7D9148EF-5776-4688-A11E-E19B83F95356}" type="slidenum">
              <a:rPr lang="sl-SI" altLang="sl-SI" sz="1200"/>
              <a:pPr/>
              <a:t>7</a:t>
            </a:fld>
            <a:endParaRPr lang="sl-SI" altLang="sl-SI" sz="1200"/>
          </a:p>
        </p:txBody>
      </p:sp>
    </p:spTree>
    <p:extLst>
      <p:ext uri="{BB962C8B-B14F-4D97-AF65-F5344CB8AC3E}">
        <p14:creationId xmlns:p14="http://schemas.microsoft.com/office/powerpoint/2010/main" val="2916041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Ograda stranske slik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Ograda opomb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l-SI" altLang="sl-SI" dirty="0"/>
          </a:p>
        </p:txBody>
      </p:sp>
      <p:sp>
        <p:nvSpPr>
          <p:cNvPr id="10244" name="Ograda številke diapoz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9pPr>
          </a:lstStyle>
          <a:p>
            <a:fld id="{F6B733F8-2879-4D8A-B8EE-19530EB6DE5E}" type="slidenum">
              <a:rPr lang="en-US" altLang="en-US" sz="1200"/>
              <a:pPr/>
              <a:t>8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9311628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Ograda stranske slik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Ograda opomb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tabLst>
                <a:tab pos="0" algn="l"/>
              </a:tabLst>
            </a:pPr>
            <a:endParaRPr lang="en-GB" sz="1200" dirty="0">
              <a:solidFill>
                <a:schemeClr val="bg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GB" altLang="sl-SI" dirty="0"/>
          </a:p>
        </p:txBody>
      </p:sp>
      <p:sp>
        <p:nvSpPr>
          <p:cNvPr id="12292" name="Ograda številke diapoz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9pPr>
          </a:lstStyle>
          <a:p>
            <a:fld id="{1B6EADA0-9C3D-4F73-AE57-A2CBEC553A2F}" type="slidenum">
              <a:rPr lang="en-US" altLang="en-US" sz="1200"/>
              <a:pPr/>
              <a:t>11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880300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Ograda stranske slik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Ograda opomb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tabLst>
                <a:tab pos="0" algn="l"/>
              </a:tabLst>
            </a:pPr>
            <a:endParaRPr lang="en-GB" sz="1200" dirty="0">
              <a:solidFill>
                <a:schemeClr val="bg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GB" altLang="sl-SI" dirty="0"/>
          </a:p>
        </p:txBody>
      </p:sp>
      <p:sp>
        <p:nvSpPr>
          <p:cNvPr id="12292" name="Ograda številke diapoz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9pPr>
          </a:lstStyle>
          <a:p>
            <a:fld id="{1B6EADA0-9C3D-4F73-AE57-A2CBEC553A2F}" type="slidenum">
              <a:rPr lang="en-US" altLang="en-US" sz="1200"/>
              <a:pPr/>
              <a:t>12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6240625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Ograda stranske slik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Ograda opomb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sl-SI" dirty="0"/>
          </a:p>
        </p:txBody>
      </p:sp>
      <p:sp>
        <p:nvSpPr>
          <p:cNvPr id="16388" name="Ograda številke diapoz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9pPr>
          </a:lstStyle>
          <a:p>
            <a:fld id="{89ADBAD6-9596-4422-8DBB-94EC0024997A}" type="slidenum">
              <a:rPr lang="en-GB" altLang="sl-SI" sz="1200"/>
              <a:pPr/>
              <a:t>13</a:t>
            </a:fld>
            <a:endParaRPr lang="en-GB" altLang="sl-SI" sz="1200"/>
          </a:p>
        </p:txBody>
      </p:sp>
    </p:spTree>
    <p:extLst>
      <p:ext uri="{BB962C8B-B14F-4D97-AF65-F5344CB8AC3E}">
        <p14:creationId xmlns:p14="http://schemas.microsoft.com/office/powerpoint/2010/main" val="28402999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13369-CFE2-4513-A437-B0941D13F85E}" type="slidenum">
              <a:rPr lang="en-US" altLang="sl-SI" smtClean="0"/>
              <a:pPr/>
              <a:t>14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8387206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13369-CFE2-4513-A437-B0941D13F85E}" type="slidenum">
              <a:rPr lang="en-US" altLang="sl-SI" smtClean="0"/>
              <a:pPr/>
              <a:t>16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5510369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13369-CFE2-4513-A437-B0941D13F85E}" type="slidenum">
              <a:rPr lang="en-US" altLang="sl-SI" smtClean="0"/>
              <a:pPr/>
              <a:t>17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21618811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13369-CFE2-4513-A437-B0941D13F85E}" type="slidenum">
              <a:rPr lang="en-US" altLang="sl-SI" smtClean="0"/>
              <a:pPr/>
              <a:t>18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231225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13369-CFE2-4513-A437-B0941D13F85E}" type="slidenum">
              <a:rPr lang="en-US" altLang="sl-SI" smtClean="0"/>
              <a:pPr/>
              <a:t>19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2006919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13369-CFE2-4513-A437-B0941D13F85E}" type="slidenum">
              <a:rPr lang="en-US" altLang="sl-SI" smtClean="0"/>
              <a:pPr/>
              <a:t>21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7440720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Ograda stranske slik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Ograda opomb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l-SI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532" name="Ograda številke diapoz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9pPr>
          </a:lstStyle>
          <a:p>
            <a:fld id="{583B773A-7688-4A94-8EAF-755E602E151F}" type="slidenum">
              <a:rPr lang="sl-SI" altLang="sl-SI" sz="1200"/>
              <a:pPr/>
              <a:t>22</a:t>
            </a:fld>
            <a:endParaRPr lang="sl-SI" altLang="sl-SI" sz="1200"/>
          </a:p>
        </p:txBody>
      </p:sp>
    </p:spTree>
    <p:extLst>
      <p:ext uri="{BB962C8B-B14F-4D97-AF65-F5344CB8AC3E}">
        <p14:creationId xmlns:p14="http://schemas.microsoft.com/office/powerpoint/2010/main" val="1972589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13369-CFE2-4513-A437-B0941D13F85E}" type="slidenum">
              <a:rPr lang="en-US" altLang="sl-SI" smtClean="0"/>
              <a:pPr/>
              <a:t>23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2378206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13369-CFE2-4513-A437-B0941D13F85E}" type="slidenum">
              <a:rPr lang="en-US" altLang="sl-SI" smtClean="0"/>
              <a:pPr/>
              <a:t>24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34425726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13369-CFE2-4513-A437-B0941D13F85E}" type="slidenum">
              <a:rPr lang="en-US" altLang="sl-SI" smtClean="0"/>
              <a:pPr/>
              <a:t>25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22552609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Marcador de imagen de diapositiva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Marcador de nota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_tradnl" altLang="sl-SI" dirty="0"/>
          </a:p>
        </p:txBody>
      </p:sp>
      <p:sp>
        <p:nvSpPr>
          <p:cNvPr id="30724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9pPr>
          </a:lstStyle>
          <a:p>
            <a:fld id="{2AABF9AD-2D14-40DA-A081-4F0193D96A6F}" type="slidenum">
              <a:rPr lang="es-ES_tradnl" altLang="sl-SI" sz="1200"/>
              <a:pPr/>
              <a:t>27</a:t>
            </a:fld>
            <a:endParaRPr lang="es-ES_tradnl" altLang="sl-SI" sz="1200"/>
          </a:p>
        </p:txBody>
      </p:sp>
    </p:spTree>
    <p:extLst>
      <p:ext uri="{BB962C8B-B14F-4D97-AF65-F5344CB8AC3E}">
        <p14:creationId xmlns:p14="http://schemas.microsoft.com/office/powerpoint/2010/main" val="4282551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45"/>
            <a:ext cx="12169775" cy="6848983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4320" y="2398412"/>
            <a:ext cx="7752778" cy="1642110"/>
          </a:xfrm>
        </p:spPr>
        <p:txBody>
          <a:bodyPr anchor="b">
            <a:noAutofit/>
          </a:bodyPr>
          <a:lstStyle>
            <a:lvl1pPr algn="r">
              <a:defRPr sz="5387">
                <a:solidFill>
                  <a:schemeClr val="accent1"/>
                </a:solidFill>
              </a:defRPr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4320" y="4040519"/>
            <a:ext cx="7752778" cy="1094106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6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1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8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42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0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63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2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84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Kliknite, če želite urediti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93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591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546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100" y="2693991"/>
            <a:ext cx="8580997" cy="1821930"/>
          </a:xfrm>
        </p:spPr>
        <p:txBody>
          <a:bodyPr anchor="b"/>
          <a:lstStyle>
            <a:lvl1pPr algn="l">
              <a:defRPr sz="3990" b="0" cap="none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100" y="4515920"/>
            <a:ext cx="8580997" cy="858209"/>
          </a:xfrm>
        </p:spPr>
        <p:txBody>
          <a:bodyPr anchor="t"/>
          <a:lstStyle>
            <a:lvl1pPr marL="0" indent="0" algn="l">
              <a:buNone/>
              <a:defRPr sz="199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6057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243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100" y="2155088"/>
            <a:ext cx="4176408" cy="3870891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691" y="2155088"/>
            <a:ext cx="4176407" cy="3870892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112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4514" y="2155481"/>
            <a:ext cx="4177993" cy="574795"/>
          </a:xfrm>
        </p:spPr>
        <p:txBody>
          <a:bodyPr anchor="b">
            <a:noAutofit/>
          </a:bodyPr>
          <a:lstStyle>
            <a:lvl1pPr marL="0" indent="0">
              <a:buNone/>
              <a:defRPr sz="2394" b="0"/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4514" y="2730276"/>
            <a:ext cx="4177993" cy="3295704"/>
          </a:xfrm>
        </p:spPr>
        <p:txBody>
          <a:bodyPr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79107" y="2155481"/>
            <a:ext cx="4177988" cy="574795"/>
          </a:xfrm>
        </p:spPr>
        <p:txBody>
          <a:bodyPr anchor="b">
            <a:noAutofit/>
          </a:bodyPr>
          <a:lstStyle>
            <a:lvl1pPr marL="0" indent="0">
              <a:buNone/>
              <a:defRPr sz="2394" b="0"/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79109" y="2730276"/>
            <a:ext cx="4177987" cy="3295704"/>
          </a:xfrm>
        </p:spPr>
        <p:txBody>
          <a:bodyPr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51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099" y="608048"/>
            <a:ext cx="8580997" cy="1317437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283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169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099" y="1494788"/>
            <a:ext cx="3847502" cy="1275211"/>
          </a:xfrm>
        </p:spPr>
        <p:txBody>
          <a:bodyPr anchor="b">
            <a:normAutofit/>
          </a:bodyPr>
          <a:lstStyle>
            <a:lvl1pPr>
              <a:defRPr sz="1995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1784" y="513614"/>
            <a:ext cx="4505313" cy="5512365"/>
          </a:xfrm>
        </p:spPr>
        <p:txBody>
          <a:bodyPr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099" y="2769999"/>
            <a:ext cx="3847502" cy="2577868"/>
          </a:xfrm>
        </p:spPr>
        <p:txBody>
          <a:bodyPr>
            <a:normAutofit/>
          </a:bodyPr>
          <a:lstStyle>
            <a:lvl1pPr marL="0" indent="0">
              <a:buNone/>
              <a:defRPr sz="1397"/>
            </a:lvl1pPr>
            <a:lvl2pPr marL="455920" indent="0">
              <a:buNone/>
              <a:defRPr sz="1397"/>
            </a:lvl2pPr>
            <a:lvl3pPr marL="911841" indent="0">
              <a:buNone/>
              <a:defRPr sz="1197"/>
            </a:lvl3pPr>
            <a:lvl4pPr marL="1367761" indent="0">
              <a:buNone/>
              <a:defRPr sz="998"/>
            </a:lvl4pPr>
            <a:lvl5pPr marL="1823680" indent="0">
              <a:buNone/>
              <a:defRPr sz="998"/>
            </a:lvl5pPr>
            <a:lvl6pPr marL="2279601" indent="0">
              <a:buNone/>
              <a:defRPr sz="998"/>
            </a:lvl6pPr>
            <a:lvl7pPr marL="2735521" indent="0">
              <a:buNone/>
              <a:defRPr sz="998"/>
            </a:lvl7pPr>
            <a:lvl8pPr marL="3191441" indent="0">
              <a:buNone/>
              <a:defRPr sz="998"/>
            </a:lvl8pPr>
            <a:lvl9pPr marL="3647362" indent="0">
              <a:buNone/>
              <a:defRPr sz="998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526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100" y="4788377"/>
            <a:ext cx="8580996" cy="565295"/>
          </a:xfrm>
        </p:spPr>
        <p:txBody>
          <a:bodyPr anchor="b">
            <a:normAutofit/>
          </a:bodyPr>
          <a:lstStyle>
            <a:lvl1pPr algn="l">
              <a:defRPr sz="2394" b="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6099" y="608048"/>
            <a:ext cx="8580997" cy="3835926"/>
          </a:xfrm>
        </p:spPr>
        <p:txBody>
          <a:bodyPr anchor="t">
            <a:normAutofit/>
          </a:bodyPr>
          <a:lstStyle>
            <a:lvl1pPr marL="0" indent="0" algn="ctr">
              <a:buNone/>
              <a:defRPr sz="1596"/>
            </a:lvl1pPr>
            <a:lvl2pPr marL="456057" indent="0">
              <a:buNone/>
              <a:defRPr sz="1596"/>
            </a:lvl2pPr>
            <a:lvl3pPr marL="912114" indent="0">
              <a:buNone/>
              <a:defRPr sz="1596"/>
            </a:lvl3pPr>
            <a:lvl4pPr marL="1368171" indent="0">
              <a:buNone/>
              <a:defRPr sz="1596"/>
            </a:lvl4pPr>
            <a:lvl5pPr marL="1824228" indent="0">
              <a:buNone/>
              <a:defRPr sz="1596"/>
            </a:lvl5pPr>
            <a:lvl6pPr marL="2280285" indent="0">
              <a:buNone/>
              <a:defRPr sz="1596"/>
            </a:lvl6pPr>
            <a:lvl7pPr marL="2736342" indent="0">
              <a:buNone/>
              <a:defRPr sz="1596"/>
            </a:lvl7pPr>
            <a:lvl8pPr marL="3192399" indent="0">
              <a:buNone/>
              <a:defRPr sz="1596"/>
            </a:lvl8pPr>
            <a:lvl9pPr marL="3648456" indent="0">
              <a:buNone/>
              <a:defRPr sz="1596"/>
            </a:lvl9pPr>
          </a:lstStyle>
          <a:p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100" y="5353671"/>
            <a:ext cx="8580996" cy="672308"/>
          </a:xfrm>
        </p:spPr>
        <p:txBody>
          <a:bodyPr>
            <a:normAutofit/>
          </a:bodyPr>
          <a:lstStyle>
            <a:lvl1pPr marL="0" indent="0">
              <a:buNone/>
              <a:defRPr sz="1197"/>
            </a:lvl1pPr>
            <a:lvl2pPr marL="456057" indent="0">
              <a:buNone/>
              <a:defRPr sz="1197"/>
            </a:lvl2pPr>
            <a:lvl3pPr marL="912114" indent="0">
              <a:buNone/>
              <a:defRPr sz="998"/>
            </a:lvl3pPr>
            <a:lvl4pPr marL="1368171" indent="0">
              <a:buNone/>
              <a:defRPr sz="898"/>
            </a:lvl4pPr>
            <a:lvl5pPr marL="1824228" indent="0">
              <a:buNone/>
              <a:defRPr sz="898"/>
            </a:lvl5pPr>
            <a:lvl6pPr marL="2280285" indent="0">
              <a:buNone/>
              <a:defRPr sz="898"/>
            </a:lvl6pPr>
            <a:lvl7pPr marL="2736342" indent="0">
              <a:buNone/>
              <a:defRPr sz="898"/>
            </a:lvl7pPr>
            <a:lvl8pPr marL="3192399" indent="0">
              <a:buNone/>
              <a:defRPr sz="898"/>
            </a:lvl8pPr>
            <a:lvl9pPr marL="3648456" indent="0">
              <a:buNone/>
              <a:defRPr sz="898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420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n na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100" y="608048"/>
            <a:ext cx="8580997" cy="3394934"/>
          </a:xfrm>
        </p:spPr>
        <p:txBody>
          <a:bodyPr anchor="ctr">
            <a:normAutofit/>
          </a:bodyPr>
          <a:lstStyle>
            <a:lvl1pPr algn="l">
              <a:defRPr sz="4389" b="0" cap="none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100" y="4459017"/>
            <a:ext cx="8580997" cy="1566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79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6057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810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z na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36" y="608048"/>
            <a:ext cx="8079379" cy="3014904"/>
          </a:xfrm>
        </p:spPr>
        <p:txBody>
          <a:bodyPr anchor="ctr">
            <a:normAutofit/>
          </a:bodyPr>
          <a:lstStyle>
            <a:lvl1pPr algn="l">
              <a:defRPr sz="4389" b="0" cap="none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3649" y="3622952"/>
            <a:ext cx="7211354" cy="38003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596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6057" indent="0">
              <a:buFontTx/>
              <a:buNone/>
              <a:defRPr/>
            </a:lvl2pPr>
            <a:lvl3pPr marL="912114" indent="0">
              <a:buFontTx/>
              <a:buNone/>
              <a:defRPr/>
            </a:lvl3pPr>
            <a:lvl4pPr marL="1368171" indent="0">
              <a:buFontTx/>
              <a:buNone/>
              <a:defRPr/>
            </a:lvl4pPr>
            <a:lvl5pPr marL="1824228" indent="0">
              <a:buFontTx/>
              <a:buNone/>
              <a:defRPr/>
            </a:lvl5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100" y="4459017"/>
            <a:ext cx="8580997" cy="1566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79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6057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0882" y="788366"/>
            <a:ext cx="608489" cy="583287"/>
          </a:xfrm>
          <a:prstGeom prst="rect">
            <a:avLst/>
          </a:prstGeom>
        </p:spPr>
        <p:txBody>
          <a:bodyPr vert="horz" lIns="91207" tIns="45604" rIns="91207" bIns="45604" rtlCol="0" anchor="ctr">
            <a:noAutofit/>
          </a:bodyPr>
          <a:lstStyle/>
          <a:p>
            <a:pPr lvl="0"/>
            <a:r>
              <a:rPr lang="en-US" sz="798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76800" y="2879206"/>
            <a:ext cx="608489" cy="583287"/>
          </a:xfrm>
          <a:prstGeom prst="rect">
            <a:avLst/>
          </a:prstGeom>
        </p:spPr>
        <p:txBody>
          <a:bodyPr vert="horz" lIns="91207" tIns="45604" rIns="91207" bIns="45604" rtlCol="0" anchor="ctr">
            <a:noAutofit/>
          </a:bodyPr>
          <a:lstStyle/>
          <a:p>
            <a:pPr lvl="0"/>
            <a:r>
              <a:rPr lang="en-US" sz="798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795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31429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z ime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100" y="1927069"/>
            <a:ext cx="8580997" cy="2588851"/>
          </a:xfrm>
        </p:spPr>
        <p:txBody>
          <a:bodyPr anchor="b">
            <a:normAutofit/>
          </a:bodyPr>
          <a:lstStyle>
            <a:lvl1pPr algn="l">
              <a:defRPr sz="4389" b="0" cap="none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100" y="4515920"/>
            <a:ext cx="8580997" cy="1510059"/>
          </a:xfrm>
        </p:spPr>
        <p:txBody>
          <a:bodyPr anchor="t">
            <a:normAutofit/>
          </a:bodyPr>
          <a:lstStyle>
            <a:lvl1pPr marL="0" indent="0" algn="l">
              <a:buNone/>
              <a:defRPr sz="179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6057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098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kartice z ime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36" y="608048"/>
            <a:ext cx="8079379" cy="3014904"/>
          </a:xfrm>
        </p:spPr>
        <p:txBody>
          <a:bodyPr anchor="ctr">
            <a:normAutofit/>
          </a:bodyPr>
          <a:lstStyle>
            <a:lvl1pPr algn="l">
              <a:defRPr sz="4389" b="0" cap="none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6098" y="4002981"/>
            <a:ext cx="8580998" cy="512939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9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6057" indent="0">
              <a:buFontTx/>
              <a:buNone/>
              <a:defRPr/>
            </a:lvl2pPr>
            <a:lvl3pPr marL="912114" indent="0">
              <a:buFontTx/>
              <a:buNone/>
              <a:defRPr/>
            </a:lvl3pPr>
            <a:lvl4pPr marL="1368171" indent="0">
              <a:buFontTx/>
              <a:buNone/>
              <a:defRPr/>
            </a:lvl4pPr>
            <a:lvl5pPr marL="1824228" indent="0">
              <a:buFontTx/>
              <a:buNone/>
              <a:defRPr/>
            </a:lvl5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100" y="4515920"/>
            <a:ext cx="8580997" cy="1510059"/>
          </a:xfrm>
        </p:spPr>
        <p:txBody>
          <a:bodyPr anchor="t">
            <a:normAutofit/>
          </a:bodyPr>
          <a:lstStyle>
            <a:lvl1pPr marL="0" indent="0" algn="l">
              <a:buNone/>
              <a:defRPr sz="179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6057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0882" y="788366"/>
            <a:ext cx="608489" cy="583287"/>
          </a:xfrm>
          <a:prstGeom prst="rect">
            <a:avLst/>
          </a:prstGeom>
        </p:spPr>
        <p:txBody>
          <a:bodyPr vert="horz" lIns="91207" tIns="45604" rIns="91207" bIns="45604" rtlCol="0" anchor="ctr">
            <a:noAutofit/>
          </a:bodyPr>
          <a:lstStyle/>
          <a:p>
            <a:pPr lvl="0"/>
            <a:r>
              <a:rPr lang="en-US" sz="798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76800" y="2879206"/>
            <a:ext cx="608489" cy="583287"/>
          </a:xfrm>
          <a:prstGeom prst="rect">
            <a:avLst/>
          </a:prstGeom>
        </p:spPr>
        <p:txBody>
          <a:bodyPr vert="horz" lIns="91207" tIns="45604" rIns="91207" bIns="45604" rtlCol="0" anchor="ctr">
            <a:noAutofit/>
          </a:bodyPr>
          <a:lstStyle/>
          <a:p>
            <a:pPr lvl="0"/>
            <a:r>
              <a:rPr lang="en-US" sz="798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830055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nično ali neresnič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550" y="608048"/>
            <a:ext cx="8572547" cy="3014904"/>
          </a:xfrm>
        </p:spPr>
        <p:txBody>
          <a:bodyPr anchor="ctr">
            <a:normAutofit/>
          </a:bodyPr>
          <a:lstStyle>
            <a:lvl1pPr algn="l">
              <a:defRPr sz="4389" b="0" cap="none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6098" y="4002981"/>
            <a:ext cx="8580998" cy="512939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94">
                <a:solidFill>
                  <a:schemeClr val="accent1"/>
                </a:solidFill>
              </a:defRPr>
            </a:lvl1pPr>
            <a:lvl2pPr marL="456057" indent="0">
              <a:buFontTx/>
              <a:buNone/>
              <a:defRPr/>
            </a:lvl2pPr>
            <a:lvl3pPr marL="912114" indent="0">
              <a:buFontTx/>
              <a:buNone/>
              <a:defRPr/>
            </a:lvl3pPr>
            <a:lvl4pPr marL="1368171" indent="0">
              <a:buFontTx/>
              <a:buNone/>
              <a:defRPr/>
            </a:lvl4pPr>
            <a:lvl5pPr marL="1824228" indent="0">
              <a:buFontTx/>
              <a:buNone/>
              <a:defRPr/>
            </a:lvl5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100" y="4515920"/>
            <a:ext cx="8580997" cy="1510059"/>
          </a:xfrm>
        </p:spPr>
        <p:txBody>
          <a:bodyPr anchor="t">
            <a:normAutofit/>
          </a:bodyPr>
          <a:lstStyle>
            <a:lvl1pPr marL="0" indent="0" algn="l">
              <a:buNone/>
              <a:defRPr sz="179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6057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9666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3684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53149" y="608047"/>
            <a:ext cx="1302365" cy="5238080"/>
          </a:xfrm>
        </p:spPr>
        <p:txBody>
          <a:bodyPr vert="eaVert" anchor="ctr"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6100" y="608048"/>
            <a:ext cx="7047280" cy="5238079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214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tavitev po me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08489" y="273939"/>
            <a:ext cx="10952798" cy="1140090"/>
          </a:xfrm>
          <a:prstGeom prst="rect">
            <a:avLst/>
          </a:prstGeom>
        </p:spPr>
        <p:txBody>
          <a:bodyPr/>
          <a:lstStyle/>
          <a:p>
            <a:r>
              <a:rPr lang="sl-SI"/>
              <a:t>Uredite slog naslova matrice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417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45"/>
            <a:ext cx="12169775" cy="6848983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6099" y="608048"/>
            <a:ext cx="8580997" cy="13174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099" y="2155088"/>
            <a:ext cx="8580997" cy="38708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1999" y="6025980"/>
            <a:ext cx="910277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6099" y="6025980"/>
            <a:ext cx="6286132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75004" y="6025980"/>
            <a:ext cx="682093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8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456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56" r:id="rId17"/>
  </p:sldLayoutIdLst>
  <p:txStyles>
    <p:titleStyle>
      <a:lvl1pPr algn="l" defTabSz="456057" rtl="0" eaLnBrk="1" latinLnBrk="0" hangingPunct="1">
        <a:spcBef>
          <a:spcPct val="0"/>
        </a:spcBef>
        <a:buNone/>
        <a:defRPr sz="3591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043" indent="-342043" algn="l" defTabSz="456057" rtl="0" eaLnBrk="1" latinLnBrk="0" hangingPunct="1">
        <a:spcBef>
          <a:spcPts val="998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9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1093" indent="-285036" algn="l" defTabSz="456057" rtl="0" eaLnBrk="1" latinLnBrk="0" hangingPunct="1">
        <a:spcBef>
          <a:spcPts val="998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9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0143" indent="-228029" algn="l" defTabSz="456057" rtl="0" eaLnBrk="1" latinLnBrk="0" hangingPunct="1">
        <a:spcBef>
          <a:spcPts val="998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9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596200" indent="-228029" algn="l" defTabSz="456057" rtl="0" eaLnBrk="1" latinLnBrk="0" hangingPunct="1">
        <a:spcBef>
          <a:spcPts val="998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9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2257" indent="-228029" algn="l" defTabSz="456057" rtl="0" eaLnBrk="1" latinLnBrk="0" hangingPunct="1">
        <a:spcBef>
          <a:spcPts val="998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9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08314" indent="-228029" algn="l" defTabSz="456057" rtl="0" eaLnBrk="1" latinLnBrk="0" hangingPunct="1">
        <a:spcBef>
          <a:spcPts val="998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9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64371" indent="-228029" algn="l" defTabSz="456057" rtl="0" eaLnBrk="1" latinLnBrk="0" hangingPunct="1">
        <a:spcBef>
          <a:spcPts val="998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9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0428" indent="-228029" algn="l" defTabSz="456057" rtl="0" eaLnBrk="1" latinLnBrk="0" hangingPunct="1">
        <a:spcBef>
          <a:spcPts val="998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9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76485" indent="-228029" algn="l" defTabSz="456057" rtl="0" eaLnBrk="1" latinLnBrk="0" hangingPunct="1">
        <a:spcBef>
          <a:spcPts val="998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9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6057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456057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456057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456057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456057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456057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456057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456057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456057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8EySYYfV0c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ljubljana.si/" TargetMode="External"/><Relationship Id="rId5" Type="http://schemas.openxmlformats.org/officeDocument/2006/relationships/image" Target="../media/image58.png"/><Relationship Id="rId4" Type="http://schemas.openxmlformats.org/officeDocument/2006/relationships/image" Target="../media/image5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1.jpeg"/><Relationship Id="rId4" Type="http://schemas.openxmlformats.org/officeDocument/2006/relationships/image" Target="../media/image6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eg"/><Relationship Id="rId4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hyperlink" Target="https://www.ljubljanabywheelchair.com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2P5Je0zpf8" TargetMode="External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4380B02-AC3A-F605-FD9B-B01D1A930F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dirty="0" err="1"/>
              <a:t>Accessible</a:t>
            </a:r>
            <a:r>
              <a:rPr lang="sl-SI" dirty="0"/>
              <a:t> Ljubljana</a:t>
            </a:r>
            <a:br>
              <a:rPr lang="sl-SI" dirty="0"/>
            </a:br>
            <a:r>
              <a:rPr lang="sl-SI" sz="3600" dirty="0"/>
              <a:t>SLOVENIJA</a:t>
            </a:r>
            <a:r>
              <a:rPr lang="sl-SI" dirty="0"/>
              <a:t> 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80AD9439-E0E0-9A4B-1866-7232F1681F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415" y="4628911"/>
            <a:ext cx="7752778" cy="1094106"/>
          </a:xfrm>
        </p:spPr>
        <p:txBody>
          <a:bodyPr>
            <a:normAutofit/>
          </a:bodyPr>
          <a:lstStyle/>
          <a:p>
            <a:r>
              <a:rPr lang="sl-SI" sz="2800" dirty="0" err="1"/>
              <a:t>Thessaloniki</a:t>
            </a:r>
            <a:r>
              <a:rPr lang="sl-SI" sz="2800" dirty="0"/>
              <a:t>, </a:t>
            </a:r>
            <a:r>
              <a:rPr lang="sl-SI" sz="2800" dirty="0" err="1"/>
              <a:t>June</a:t>
            </a:r>
            <a:r>
              <a:rPr lang="sl-SI" sz="2800" dirty="0"/>
              <a:t> 2</a:t>
            </a:r>
            <a:r>
              <a:rPr lang="sl-SI" sz="2800" baseline="30000" dirty="0"/>
              <a:t>nd</a:t>
            </a:r>
            <a:r>
              <a:rPr lang="sl-SI" sz="2800" dirty="0"/>
              <a:t>, 2023</a:t>
            </a:r>
          </a:p>
          <a:p>
            <a:r>
              <a:rPr lang="sl-SI" sz="2800" dirty="0"/>
              <a:t>Mirjam Kanalec</a:t>
            </a:r>
          </a:p>
        </p:txBody>
      </p:sp>
      <p:pic>
        <p:nvPicPr>
          <p:cNvPr id="1026" name="Picture 2" descr="Znamka Slovenije: I feel Slovenia | GOV.SI">
            <a:extLst>
              <a:ext uri="{FF2B5EF4-FFF2-40B4-BE49-F238E27FC236}">
                <a16:creationId xmlns:a16="http://schemas.microsoft.com/office/drawing/2014/main" id="{D37B38D9-66CC-E31A-3C35-BFAF55EF0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38" y="4628911"/>
            <a:ext cx="4392488" cy="222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D3ED0786-73B5-F466-09BE-F18D6E6B66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386" y="5968"/>
            <a:ext cx="3960440" cy="108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957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047756A3-0500-DCD7-A8C9-80C68049B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099" y="2196133"/>
            <a:ext cx="8580997" cy="4176464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accessibility needs vary depending on the type of disability</a:t>
            </a:r>
            <a:endParaRPr lang="sl-SI" sz="2400" dirty="0"/>
          </a:p>
          <a:p>
            <a:r>
              <a:rPr lang="sl-SI" sz="2400" dirty="0" err="1"/>
              <a:t>physical</a:t>
            </a:r>
            <a:r>
              <a:rPr lang="sl-SI" sz="2400" dirty="0"/>
              <a:t> </a:t>
            </a:r>
            <a:r>
              <a:rPr lang="sl-SI" sz="2400" dirty="0" err="1"/>
              <a:t>access</a:t>
            </a:r>
            <a:endParaRPr lang="sl-SI" sz="2400" dirty="0"/>
          </a:p>
          <a:p>
            <a:pPr lvl="1"/>
            <a:r>
              <a:rPr lang="sl-SI" sz="2400" dirty="0"/>
              <a:t>transport </a:t>
            </a:r>
          </a:p>
          <a:p>
            <a:pPr lvl="1"/>
            <a:r>
              <a:rPr lang="sl-SI" sz="2400" dirty="0" err="1"/>
              <a:t>accomodation</a:t>
            </a:r>
            <a:endParaRPr lang="sl-SI" sz="2400" dirty="0"/>
          </a:p>
          <a:p>
            <a:pPr lvl="1"/>
            <a:r>
              <a:rPr lang="sl-SI" sz="2400" dirty="0" err="1"/>
              <a:t>sightseeing</a:t>
            </a:r>
            <a:endParaRPr lang="sl-SI" sz="2400" dirty="0"/>
          </a:p>
          <a:p>
            <a:pPr lvl="1"/>
            <a:r>
              <a:rPr lang="en-US" sz="2400" dirty="0"/>
              <a:t>restaurant facility</a:t>
            </a:r>
            <a:endParaRPr lang="sl-SI" sz="2400" dirty="0"/>
          </a:p>
          <a:p>
            <a:pPr lvl="1"/>
            <a:r>
              <a:rPr lang="en-US" sz="2400" dirty="0"/>
              <a:t>Street</a:t>
            </a:r>
            <a:r>
              <a:rPr lang="sl-SI" sz="2400" dirty="0"/>
              <a:t>s, </a:t>
            </a:r>
            <a:r>
              <a:rPr lang="sl-SI" sz="2400" dirty="0" err="1"/>
              <a:t>beaches</a:t>
            </a:r>
            <a:endParaRPr lang="sl-SI" sz="2400" dirty="0"/>
          </a:p>
          <a:p>
            <a:r>
              <a:rPr lang="sl-SI" sz="2400" dirty="0"/>
              <a:t>Access to </a:t>
            </a:r>
            <a:r>
              <a:rPr lang="sl-SI" sz="2400" dirty="0" err="1"/>
              <a:t>information</a:t>
            </a:r>
            <a:endParaRPr lang="sl-SI" sz="2400" dirty="0"/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43F0D672-73BA-1058-A3CC-FA1937C5BB5C}"/>
              </a:ext>
            </a:extLst>
          </p:cNvPr>
          <p:cNvSpPr txBox="1"/>
          <p:nvPr/>
        </p:nvSpPr>
        <p:spPr>
          <a:xfrm>
            <a:off x="860212" y="808487"/>
            <a:ext cx="82127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2400" dirty="0"/>
              <a:t>A</a:t>
            </a:r>
            <a:r>
              <a:rPr lang="en-US" sz="2400" dirty="0" err="1"/>
              <a:t>ccessibility</a:t>
            </a:r>
            <a:r>
              <a:rPr lang="en-US" sz="2400" dirty="0"/>
              <a:t> is not only related to </a:t>
            </a:r>
            <a:r>
              <a:rPr lang="sl-SI" sz="2400" dirty="0"/>
              <a:t>PWD</a:t>
            </a:r>
            <a:r>
              <a:rPr lang="en-US" sz="2400" dirty="0"/>
              <a:t>, but dictates how to facilitate access, entry and use of tourist facilities and services for all people in the direction of independence</a:t>
            </a:r>
            <a:r>
              <a:rPr lang="sl-SI" sz="2400" dirty="0"/>
              <a:t>.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68E73E54-7FEF-396C-4512-1AE03F240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766" y="2859160"/>
            <a:ext cx="4252329" cy="3172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306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89E06E4-BF89-12F5-2F8C-4AD170D2B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/>
              <a:t>Tourism</a:t>
            </a:r>
            <a:r>
              <a:rPr lang="sl-SI" dirty="0"/>
              <a:t>, </a:t>
            </a:r>
            <a:r>
              <a:rPr lang="sl-SI" dirty="0" err="1"/>
              <a:t>accessible</a:t>
            </a:r>
            <a:r>
              <a:rPr lang="sl-SI" dirty="0"/>
              <a:t> </a:t>
            </a:r>
            <a:r>
              <a:rPr lang="sl-SI" dirty="0" err="1"/>
              <a:t>tourism</a:t>
            </a:r>
            <a:endParaRPr lang="sl-SI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24F13D5C-7E1E-F7FF-9407-4CC205A673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098" y="1620069"/>
            <a:ext cx="8580997" cy="3870892"/>
          </a:xfrm>
        </p:spPr>
        <p:txBody>
          <a:bodyPr>
            <a:noAutofit/>
          </a:bodyPr>
          <a:lstStyle/>
          <a:p>
            <a:r>
              <a:rPr lang="sl-SI" sz="2400" dirty="0"/>
              <a:t>T</a:t>
            </a:r>
            <a:r>
              <a:rPr lang="en-US" sz="2400" dirty="0" err="1"/>
              <a:t>ourism</a:t>
            </a:r>
            <a:r>
              <a:rPr lang="en-US" sz="2400" dirty="0"/>
              <a:t> is an economic activity. It is based on people traveling for leisure, entertainment or business. A tourist can be a visitor from a neighboring village or a foreigner who visited our place for natural or cultural attractions, relaxation, entertainment or prestige.</a:t>
            </a:r>
            <a:endParaRPr lang="sl-SI" sz="2400" dirty="0"/>
          </a:p>
          <a:p>
            <a:endParaRPr lang="sl-SI" sz="2400" dirty="0"/>
          </a:p>
          <a:p>
            <a:r>
              <a:rPr lang="en-US" sz="2400" dirty="0"/>
              <a:t>Accessible tourism is a set of services, facilities and infrastructure that enables people with disabilities, as well as people with long-term health problems and the elderly, or all guests, to enjoy their vacation without obstacles and problems.</a:t>
            </a:r>
            <a:endParaRPr lang="sl-SI" sz="24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942788A9-AECE-65D5-894A-DCE53388D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7214" y="2227908"/>
            <a:ext cx="2992561" cy="299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395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0E969D4-E560-21CC-6106-FFB74DE1C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/>
              <a:t>Charasteristics</a:t>
            </a:r>
            <a:r>
              <a:rPr lang="sl-SI" dirty="0"/>
              <a:t> </a:t>
            </a:r>
            <a:r>
              <a:rPr lang="sl-SI" dirty="0" err="1"/>
              <a:t>of</a:t>
            </a:r>
            <a:r>
              <a:rPr lang="sl-SI" dirty="0"/>
              <a:t> </a:t>
            </a:r>
            <a:r>
              <a:rPr lang="sl-SI" dirty="0" err="1"/>
              <a:t>accessible</a:t>
            </a:r>
            <a:r>
              <a:rPr lang="sl-SI" dirty="0"/>
              <a:t> </a:t>
            </a:r>
            <a:r>
              <a:rPr lang="sl-SI" dirty="0" err="1"/>
              <a:t>tourism</a:t>
            </a:r>
            <a:r>
              <a:rPr lang="sl-SI" dirty="0"/>
              <a:t>, </a:t>
            </a:r>
            <a:r>
              <a:rPr lang="sl-SI" dirty="0" err="1"/>
              <a:t>Economical</a:t>
            </a:r>
            <a:r>
              <a:rPr lang="sl-SI" dirty="0"/>
              <a:t> </a:t>
            </a:r>
            <a:r>
              <a:rPr lang="sl-SI" dirty="0" err="1"/>
              <a:t>view</a:t>
            </a:r>
            <a:endParaRPr lang="sl-SI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176ED48C-7D50-E724-F6AD-7551F15AF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511" y="1925485"/>
            <a:ext cx="9153204" cy="4077402"/>
          </a:xfrm>
        </p:spPr>
        <p:txBody>
          <a:bodyPr>
            <a:noAutofit/>
          </a:bodyPr>
          <a:lstStyle/>
          <a:p>
            <a:r>
              <a:rPr lang="sl-SI" sz="2400" dirty="0"/>
              <a:t>Big market </a:t>
            </a:r>
            <a:r>
              <a:rPr lang="sl-SI" sz="2400" dirty="0" err="1"/>
              <a:t>size</a:t>
            </a:r>
            <a:r>
              <a:rPr lang="sl-SI" sz="2400" dirty="0"/>
              <a:t> (PWD, </a:t>
            </a:r>
            <a:r>
              <a:rPr lang="sl-SI" sz="2400" dirty="0" err="1"/>
              <a:t>elderly</a:t>
            </a:r>
            <a:r>
              <a:rPr lang="sl-SI" sz="2400" dirty="0"/>
              <a:t>, </a:t>
            </a:r>
            <a:r>
              <a:rPr lang="sl-SI" sz="2400" dirty="0" err="1"/>
              <a:t>people</a:t>
            </a:r>
            <a:r>
              <a:rPr lang="sl-SI" sz="2400" dirty="0"/>
              <a:t> </a:t>
            </a:r>
            <a:r>
              <a:rPr lang="sl-SI" sz="2400" dirty="0" err="1"/>
              <a:t>with</a:t>
            </a:r>
            <a:r>
              <a:rPr lang="sl-SI" sz="2400" dirty="0"/>
              <a:t> </a:t>
            </a:r>
            <a:r>
              <a:rPr lang="sl-SI" sz="2400" dirty="0" err="1"/>
              <a:t>long</a:t>
            </a:r>
            <a:r>
              <a:rPr lang="sl-SI" sz="2400" dirty="0"/>
              <a:t> term </a:t>
            </a:r>
            <a:r>
              <a:rPr lang="sl-SI" sz="2400" dirty="0" err="1"/>
              <a:t>health</a:t>
            </a:r>
            <a:r>
              <a:rPr lang="sl-SI" sz="2400" dirty="0"/>
              <a:t> problem, …)</a:t>
            </a:r>
          </a:p>
          <a:p>
            <a:r>
              <a:rPr lang="sl-SI" sz="2400" dirty="0"/>
              <a:t>More </a:t>
            </a:r>
            <a:r>
              <a:rPr lang="sl-SI" sz="2400" dirty="0" err="1"/>
              <a:t>than</a:t>
            </a:r>
            <a:r>
              <a:rPr lang="sl-SI" sz="2400" dirty="0"/>
              <a:t> one time per </a:t>
            </a:r>
            <a:r>
              <a:rPr lang="sl-SI" sz="2400" dirty="0" err="1"/>
              <a:t>year</a:t>
            </a:r>
            <a:endParaRPr lang="sl-SI" sz="2400" dirty="0"/>
          </a:p>
          <a:p>
            <a:r>
              <a:rPr lang="sl-SI" sz="2400" dirty="0"/>
              <a:t>Out </a:t>
            </a:r>
            <a:r>
              <a:rPr lang="sl-SI" sz="2400" dirty="0" err="1"/>
              <a:t>of</a:t>
            </a:r>
            <a:r>
              <a:rPr lang="sl-SI" sz="2400" dirty="0"/>
              <a:t> </a:t>
            </a:r>
            <a:r>
              <a:rPr lang="sl-SI" sz="2400" dirty="0" err="1"/>
              <a:t>the</a:t>
            </a:r>
            <a:r>
              <a:rPr lang="sl-SI" sz="2400" dirty="0"/>
              <a:t> </a:t>
            </a:r>
            <a:r>
              <a:rPr lang="sl-SI" sz="2400" dirty="0" err="1"/>
              <a:t>highest</a:t>
            </a:r>
            <a:r>
              <a:rPr lang="sl-SI" sz="2400" dirty="0"/>
              <a:t> sezone</a:t>
            </a:r>
          </a:p>
          <a:p>
            <a:r>
              <a:rPr lang="sl-SI" sz="2400" dirty="0" err="1"/>
              <a:t>Accompaning</a:t>
            </a:r>
            <a:r>
              <a:rPr lang="sl-SI" sz="2400" dirty="0"/>
              <a:t> </a:t>
            </a:r>
            <a:r>
              <a:rPr lang="sl-SI" sz="2400" dirty="0" err="1"/>
              <a:t>persons</a:t>
            </a:r>
            <a:endParaRPr lang="sl-SI" sz="2400" dirty="0"/>
          </a:p>
          <a:p>
            <a:r>
              <a:rPr lang="sl-SI" sz="2400" dirty="0" err="1"/>
              <a:t>Developing</a:t>
            </a:r>
            <a:r>
              <a:rPr lang="sl-SI" sz="2400" dirty="0"/>
              <a:t> </a:t>
            </a:r>
            <a:r>
              <a:rPr lang="sl-SI" sz="2400" dirty="0" err="1"/>
              <a:t>the</a:t>
            </a:r>
            <a:r>
              <a:rPr lang="sl-SI" sz="2400" dirty="0"/>
              <a:t> </a:t>
            </a:r>
            <a:r>
              <a:rPr lang="sl-SI" sz="2400" dirty="0" err="1"/>
              <a:t>local</a:t>
            </a:r>
            <a:r>
              <a:rPr lang="sl-SI" sz="2400" dirty="0"/>
              <a:t> </a:t>
            </a:r>
            <a:r>
              <a:rPr lang="sl-SI" sz="2400" dirty="0" err="1"/>
              <a:t>tourism</a:t>
            </a:r>
            <a:endParaRPr lang="sl-SI" sz="2400" dirty="0"/>
          </a:p>
          <a:p>
            <a:r>
              <a:rPr lang="sl-SI" sz="2400" dirty="0" err="1"/>
              <a:t>Satisfied</a:t>
            </a:r>
            <a:r>
              <a:rPr lang="sl-SI" sz="2400" dirty="0"/>
              <a:t> </a:t>
            </a:r>
            <a:r>
              <a:rPr lang="sl-SI" sz="2400" dirty="0" err="1"/>
              <a:t>coustumers</a:t>
            </a:r>
            <a:r>
              <a:rPr lang="sl-SI" sz="2400" dirty="0"/>
              <a:t> are </a:t>
            </a:r>
            <a:r>
              <a:rPr lang="sl-SI" sz="2400" dirty="0" err="1"/>
              <a:t>coming</a:t>
            </a:r>
            <a:r>
              <a:rPr lang="sl-SI" sz="2400" dirty="0"/>
              <a:t> back</a:t>
            </a:r>
          </a:p>
          <a:p>
            <a:r>
              <a:rPr lang="sl-SI" sz="2400" dirty="0"/>
              <a:t>T</a:t>
            </a:r>
            <a:r>
              <a:rPr lang="en-US" sz="2400" dirty="0"/>
              <a:t>hey spend more time on average</a:t>
            </a:r>
            <a:endParaRPr lang="sl-SI" sz="2400" dirty="0"/>
          </a:p>
          <a:p>
            <a:r>
              <a:rPr lang="sl-SI" sz="2400" dirty="0" err="1"/>
              <a:t>They</a:t>
            </a:r>
            <a:r>
              <a:rPr lang="sl-SI" sz="2400" dirty="0"/>
              <a:t> </a:t>
            </a:r>
            <a:r>
              <a:rPr lang="sl-SI" sz="2400" dirty="0" err="1"/>
              <a:t>spend</a:t>
            </a:r>
            <a:r>
              <a:rPr lang="sl-SI" sz="2400" dirty="0"/>
              <a:t> more </a:t>
            </a:r>
            <a:r>
              <a:rPr lang="sl-SI" sz="2400" dirty="0" err="1"/>
              <a:t>money</a:t>
            </a:r>
            <a:r>
              <a:rPr lang="sl-SI" sz="2400" dirty="0"/>
              <a:t> on </a:t>
            </a:r>
            <a:r>
              <a:rPr lang="sl-SI" sz="2400" dirty="0" err="1"/>
              <a:t>average</a:t>
            </a:r>
            <a:endParaRPr lang="sl-SI" sz="24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6CB3C3EE-6B92-691B-5B27-DD7924828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4927" y="2370694"/>
            <a:ext cx="4189609" cy="363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334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DFC7F7D-9020-031F-8ECD-410034A61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SLOVENIA </a:t>
            </a:r>
          </a:p>
        </p:txBody>
      </p:sp>
      <p:pic>
        <p:nvPicPr>
          <p:cNvPr id="5" name="Označba mesta vsebine 4">
            <a:extLst>
              <a:ext uri="{FF2B5EF4-FFF2-40B4-BE49-F238E27FC236}">
                <a16:creationId xmlns:a16="http://schemas.microsoft.com/office/drawing/2014/main" id="{A0D16DFD-1E1E-013F-8FEC-C096A033809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49898" y="1266765"/>
            <a:ext cx="6488908" cy="4594145"/>
          </a:xfrm>
          <a:prstGeom prst="rect">
            <a:avLst/>
          </a:prstGeom>
        </p:spPr>
      </p:pic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C94CE9A8-5CF5-4D49-9BFC-5758BBCEBB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38605" y="1281500"/>
            <a:ext cx="3744416" cy="4564673"/>
          </a:xfrm>
        </p:spPr>
        <p:txBody>
          <a:bodyPr>
            <a:noAutofit/>
          </a:bodyPr>
          <a:lstStyle/>
          <a:p>
            <a:r>
              <a:rPr lang="sl-SI" sz="2800" dirty="0" err="1"/>
              <a:t>Capital</a:t>
            </a:r>
            <a:r>
              <a:rPr lang="sl-SI" sz="2800" dirty="0"/>
              <a:t> </a:t>
            </a:r>
            <a:r>
              <a:rPr lang="sl-SI" sz="2800" dirty="0" err="1"/>
              <a:t>city</a:t>
            </a:r>
            <a:r>
              <a:rPr lang="sl-SI" sz="2800" dirty="0"/>
              <a:t>: Ljubljana</a:t>
            </a:r>
          </a:p>
          <a:p>
            <a:r>
              <a:rPr lang="sl-SI" sz="2800" dirty="0"/>
              <a:t>2 mio </a:t>
            </a:r>
            <a:r>
              <a:rPr lang="sl-SI" sz="2800" dirty="0" err="1"/>
              <a:t>people</a:t>
            </a:r>
            <a:endParaRPr lang="sl-SI" sz="2800" dirty="0"/>
          </a:p>
          <a:p>
            <a:r>
              <a:rPr lang="sl-SI" sz="2800" dirty="0"/>
              <a:t>20.000 km2</a:t>
            </a:r>
          </a:p>
          <a:p>
            <a:r>
              <a:rPr lang="sl-SI" sz="2800" dirty="0"/>
              <a:t>Ex </a:t>
            </a:r>
            <a:r>
              <a:rPr lang="sl-SI" sz="2800" dirty="0" err="1"/>
              <a:t>Jugoslavia</a:t>
            </a:r>
            <a:r>
              <a:rPr lang="sl-SI" sz="2800" dirty="0"/>
              <a:t> </a:t>
            </a:r>
            <a:r>
              <a:rPr lang="sl-SI" sz="2800" dirty="0" err="1"/>
              <a:t>republic</a:t>
            </a:r>
            <a:r>
              <a:rPr lang="sl-SI" sz="2800" dirty="0"/>
              <a:t>, 1991</a:t>
            </a:r>
          </a:p>
          <a:p>
            <a:r>
              <a:rPr lang="sl-SI" sz="2800" dirty="0"/>
              <a:t>212 </a:t>
            </a:r>
            <a:r>
              <a:rPr lang="sl-SI" sz="2800" dirty="0" err="1"/>
              <a:t>municipalities</a:t>
            </a:r>
            <a:endParaRPr lang="sl-SI" sz="2800" dirty="0"/>
          </a:p>
          <a:p>
            <a:r>
              <a:rPr lang="sl-SI" sz="2800" dirty="0"/>
              <a:t>EU</a:t>
            </a:r>
          </a:p>
          <a:p>
            <a:r>
              <a:rPr lang="sl-SI" sz="2800" dirty="0"/>
              <a:t>Euro</a:t>
            </a:r>
          </a:p>
        </p:txBody>
      </p:sp>
    </p:spTree>
    <p:extLst>
      <p:ext uri="{BB962C8B-B14F-4D97-AF65-F5344CB8AC3E}">
        <p14:creationId xmlns:p14="http://schemas.microsoft.com/office/powerpoint/2010/main" val="513076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E15E34D-0977-4321-A926-39C2338FA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588" y="287338"/>
            <a:ext cx="10675937" cy="630237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48" tIns="45624" rIns="91248" bIns="45624">
            <a:normAutofit/>
          </a:bodyPr>
          <a:lstStyle/>
          <a:p>
            <a:pPr defTabSz="911225" eaLnBrk="1" hangingPunct="1">
              <a:defRPr/>
            </a:pPr>
            <a:r>
              <a:rPr lang="en-GB" sz="2800" b="1" kern="1200" dirty="0">
                <a:solidFill>
                  <a:srgbClr val="90C226"/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State and local communities at assuring accessibility</a:t>
            </a:r>
          </a:p>
        </p:txBody>
      </p:sp>
      <p:sp>
        <p:nvSpPr>
          <p:cNvPr id="4103" name="Pravokotnik 2">
            <a:extLst>
              <a:ext uri="{FF2B5EF4-FFF2-40B4-BE49-F238E27FC236}">
                <a16:creationId xmlns:a16="http://schemas.microsoft.com/office/drawing/2014/main" id="{58E2043F-5E08-46D9-A969-D075BCD74C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967" y="1043771"/>
            <a:ext cx="5442269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sl-SI" sz="2000" dirty="0"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</a:t>
            </a:r>
            <a:r>
              <a:rPr lang="en-US" sz="2000" dirty="0"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 Constitution of the Republic of Slovenia</a:t>
            </a:r>
            <a:endParaRPr lang="sl-SI" sz="2000" dirty="0">
              <a:latin typeface="Trebuchet MS" panose="020B0603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sl-SI" sz="2000" dirty="0">
              <a:latin typeface="Trebuchet MS" panose="020B0603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sz="2000" dirty="0"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 Convention on the Rights of Persons with Disabilities ratified in April 2008</a:t>
            </a:r>
          </a:p>
          <a:p>
            <a:pPr marL="0" indent="0"/>
            <a:endParaRPr lang="en-GB" sz="2000" dirty="0">
              <a:latin typeface="Trebuchet MS" panose="020B0603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sz="2000" dirty="0"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protection of persons with disabilities and their rights governed by </a:t>
            </a:r>
            <a:r>
              <a:rPr lang="en-GB" sz="2000" b="1" dirty="0"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laws of the State</a:t>
            </a:r>
            <a:r>
              <a:rPr lang="en-GB" sz="2000" dirty="0"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sl-SI" sz="2000" dirty="0"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(ZIMI, API, strategija o dostopnosti, Strateško načrtovanje dostopnosti)</a:t>
            </a:r>
            <a:endParaRPr lang="en-GB" sz="2000" dirty="0">
              <a:latin typeface="Trebuchet MS" panose="020B0603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GB" sz="2000" dirty="0">
              <a:latin typeface="Trebuchet MS" panose="020B0603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§"/>
              <a:defRPr/>
            </a:pPr>
            <a:r>
              <a:rPr lang="en-GB" sz="2000" dirty="0"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Local communities (municipalities) by </a:t>
            </a:r>
            <a:r>
              <a:rPr lang="en-GB" sz="2000" b="1" dirty="0"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legislative duties </a:t>
            </a:r>
            <a:r>
              <a:rPr lang="en-GB" sz="2000" dirty="0"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</a:t>
            </a:r>
            <a:r>
              <a:rPr lang="en-GB" sz="2000" b="1" dirty="0"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self-imposed measures/activities </a:t>
            </a:r>
            <a:r>
              <a:rPr lang="en-GB" sz="2000" dirty="0"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contributing significantly to a friendly living environment accessible to all</a:t>
            </a:r>
            <a:r>
              <a:rPr lang="en-GB" sz="1600" dirty="0"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  <p:pic>
        <p:nvPicPr>
          <p:cNvPr id="2050" name="Picture 2" descr="O:\FOTOGRAFIJE\Brosura Dostopna Ljubljana_uporabljene fotografije po vrsti\28_Deljen prostor v centru mesta_foto Nea Culpa_vir Turizem Ljubljana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94508" y="1297019"/>
            <a:ext cx="6083299" cy="4145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ravokotnik 2"/>
          <p:cNvSpPr/>
          <p:nvPr/>
        </p:nvSpPr>
        <p:spPr>
          <a:xfrm>
            <a:off x="5694508" y="5460472"/>
            <a:ext cx="60833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48" tIns="45624" rIns="91248" bIns="45624"/>
          <a:lstStyle/>
          <a:p>
            <a:pPr algn="r">
              <a:tabLst>
                <a:tab pos="456240" algn="l"/>
              </a:tabLst>
            </a:pP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photo: </a:t>
            </a:r>
            <a:r>
              <a:rPr lang="en-GB" sz="9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Nea</a:t>
            </a: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Culpa, source: Tourism Ljubljana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slov 1"/>
          <p:cNvSpPr txBox="1">
            <a:spLocks/>
          </p:cNvSpPr>
          <p:nvPr/>
        </p:nvSpPr>
        <p:spPr bwMode="auto">
          <a:xfrm>
            <a:off x="396255" y="256614"/>
            <a:ext cx="104204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48" tIns="45624" rIns="91248" bIns="45624"/>
          <a:lstStyle>
            <a:lvl1pPr defTabSz="911225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1pPr>
            <a:lvl2pPr marL="742950" indent="-285750" defTabSz="911225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2pPr>
            <a:lvl3pPr marL="1143000" indent="-228600" defTabSz="911225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3pPr>
            <a:lvl4pPr marL="1600200" indent="-228600" defTabSz="911225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4pPr>
            <a:lvl5pPr marL="2057400" indent="-228600" defTabSz="911225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9pPr>
          </a:lstStyle>
          <a:p>
            <a:pPr algn="ctr" eaLnBrk="1" hangingPunct="1"/>
            <a:r>
              <a:rPr lang="en-GB" altLang="sl-SI" sz="2800" b="1" dirty="0">
                <a:solidFill>
                  <a:srgbClr val="CC071D"/>
                </a:solidFill>
                <a:latin typeface="Verdana" pitchFamily="34" charset="0"/>
              </a:rPr>
              <a:t>The City of Ljubljana</a:t>
            </a:r>
          </a:p>
        </p:txBody>
      </p:sp>
      <p:sp>
        <p:nvSpPr>
          <p:cNvPr id="5124" name="PoljeZBesedilom 12"/>
          <p:cNvSpPr txBox="1">
            <a:spLocks noChangeArrowheads="1"/>
          </p:cNvSpPr>
          <p:nvPr/>
        </p:nvSpPr>
        <p:spPr bwMode="auto">
          <a:xfrm>
            <a:off x="6574755" y="2326753"/>
            <a:ext cx="4752528" cy="33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48" tIns="45624" rIns="91248" bIns="45624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9pPr>
          </a:lstStyle>
          <a:p>
            <a:pPr>
              <a:buFont typeface="Wingdings" pitchFamily="2" charset="2"/>
              <a:buChar char="§"/>
            </a:pPr>
            <a:r>
              <a:rPr lang="en-GB" altLang="sl-SI" sz="1600" dirty="0">
                <a:latin typeface="Verdana" pitchFamily="34" charset="0"/>
              </a:rPr>
              <a:t>European Green Capital 2016 winner</a:t>
            </a:r>
          </a:p>
        </p:txBody>
      </p:sp>
      <p:sp>
        <p:nvSpPr>
          <p:cNvPr id="5127" name="PoljeZBesedilom 5"/>
          <p:cNvSpPr txBox="1">
            <a:spLocks noChangeArrowheads="1"/>
          </p:cNvSpPr>
          <p:nvPr/>
        </p:nvSpPr>
        <p:spPr bwMode="auto">
          <a:xfrm>
            <a:off x="396255" y="1007306"/>
            <a:ext cx="9263012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9pPr>
          </a:lstStyle>
          <a:p>
            <a:pPr>
              <a:buFont typeface="Wingdings" pitchFamily="2" charset="2"/>
              <a:buChar char="§"/>
            </a:pPr>
            <a:r>
              <a:rPr lang="en-GB" altLang="sl-SI" sz="2000" dirty="0">
                <a:latin typeface="Verdana" pitchFamily="34" charset="0"/>
              </a:rPr>
              <a:t> Ljubljana, the capital city of Slovenia and one of 11 Slovenia‘ city municipalities (all together 212 municipalities in the country) </a:t>
            </a:r>
            <a:endParaRPr lang="sl-SI" altLang="sl-SI" sz="2000" dirty="0">
              <a:latin typeface="Verdana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GB" altLang="sl-SI" sz="2000" dirty="0">
                <a:latin typeface="Verdana" pitchFamily="34" charset="0"/>
                <a:hlinkClick r:id="rId3"/>
              </a:rPr>
              <a:t>https://www.youtube.com/watch?v=V8EySYYfV0c</a:t>
            </a:r>
            <a:endParaRPr lang="sl-SI" altLang="sl-SI" sz="2000" dirty="0">
              <a:latin typeface="Verdana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GB" altLang="sl-SI" sz="1600" dirty="0">
              <a:latin typeface="Verdana" pitchFamily="34" charset="0"/>
            </a:endParaRPr>
          </a:p>
        </p:txBody>
      </p:sp>
      <p:sp>
        <p:nvSpPr>
          <p:cNvPr id="13" name="Ograda vsebine 3">
            <a:extLst>
              <a:ext uri="{FF2B5EF4-FFF2-40B4-BE49-F238E27FC236}">
                <a16:creationId xmlns:a16="http://schemas.microsoft.com/office/drawing/2014/main" id="{6C3DA19C-3864-4EE3-9B96-C0A39186AED1}"/>
              </a:ext>
            </a:extLst>
          </p:cNvPr>
          <p:cNvSpPr txBox="1">
            <a:spLocks/>
          </p:cNvSpPr>
          <p:nvPr/>
        </p:nvSpPr>
        <p:spPr>
          <a:xfrm>
            <a:off x="8452875" y="5833232"/>
            <a:ext cx="287835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48" tIns="45624" rIns="91248" bIns="45624"/>
          <a:lstStyle>
            <a:defPPr>
              <a:defRPr lang="en-US"/>
            </a:defPPr>
            <a:lvl1pPr algn="r">
              <a:tabLst>
                <a:tab pos="456240" algn="l"/>
              </a:tabLst>
              <a:defRPr sz="90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GB"/>
              <a:t> photo: Nik Rovan</a:t>
            </a:r>
          </a:p>
        </p:txBody>
      </p:sp>
      <p:pic>
        <p:nvPicPr>
          <p:cNvPr id="1027" name="Picture 3" descr="O:\FOTOGRAFIJE\Brosura Dostopna Ljubljana_uporabljene fotografije po vrsti\2_Ljubljana_01_photo Primož Hieng, Ljubljana Tourism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0814" y="2326753"/>
            <a:ext cx="5940660" cy="396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ravokotnik 1"/>
          <p:cNvSpPr/>
          <p:nvPr/>
        </p:nvSpPr>
        <p:spPr>
          <a:xfrm>
            <a:off x="728431" y="6324058"/>
            <a:ext cx="564542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48" tIns="45624" rIns="91248" bIns="45624"/>
          <a:lstStyle/>
          <a:p>
            <a:pPr algn="r">
              <a:tabLst>
                <a:tab pos="456240" algn="l"/>
              </a:tabLst>
            </a:pP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photo: Primož </a:t>
            </a:r>
            <a:r>
              <a:rPr lang="en-GB" sz="9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Hieng</a:t>
            </a: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source: Tourism Ljubljana</a:t>
            </a:r>
          </a:p>
        </p:txBody>
      </p:sp>
      <p:pic>
        <p:nvPicPr>
          <p:cNvPr id="1028" name="Picture 4" descr="O:\FOTOGRAFIJE\Brosura Dostopna Ljubljana_uporabljene fotografije po vrsti\5_Zelena prestolnica Evrope nagrada foto Nik Rovan (1)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74755" y="2665113"/>
            <a:ext cx="4752528" cy="3168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F4F55A1-8EEB-4E21-9EF6-37BF65C93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258763"/>
            <a:ext cx="10496550" cy="933076"/>
          </a:xfrm>
          <a:ln>
            <a:miter lim="800000"/>
            <a:headEnd/>
            <a:tailEnd/>
          </a:ln>
        </p:spPr>
        <p:txBody>
          <a:bodyPr rot="0" vert="horz" wrap="square" lIns="91440" tIns="45720" rIns="91440" bIns="45720" rtlCol="0" anchor="t" anchorCtr="0">
            <a:spAutoFit/>
          </a:bodyPr>
          <a:lstStyle/>
          <a:p>
            <a:pPr defTabSz="912480" eaLnBrk="1" fontAlgn="auto" hangingPunct="1">
              <a:lnSpc>
                <a:spcPct val="115000"/>
              </a:lnSpc>
              <a:spcAft>
                <a:spcPts val="0"/>
              </a:spcAft>
              <a:defRPr/>
            </a:pPr>
            <a:r>
              <a:rPr lang="en-GB" altLang="sl-SI" sz="2500" b="1" kern="1200" dirty="0">
                <a:solidFill>
                  <a:srgbClr val="CC071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Stakeholders at improving accessibility </a:t>
            </a:r>
            <a:br>
              <a:rPr lang="en-GB" altLang="sl-SI" sz="2500" b="1" kern="1200" dirty="0">
                <a:solidFill>
                  <a:srgbClr val="CC071D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altLang="sl-SI" sz="2500" b="1" kern="1200" dirty="0">
                <a:solidFill>
                  <a:srgbClr val="CC071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 the City of Ljubljana</a:t>
            </a:r>
            <a:endParaRPr lang="en-GB" sz="2500" b="1" kern="1200" dirty="0">
              <a:solidFill>
                <a:srgbClr val="CC071D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Pravokotnik 4">
            <a:extLst>
              <a:ext uri="{FF2B5EF4-FFF2-40B4-BE49-F238E27FC236}">
                <a16:creationId xmlns:a16="http://schemas.microsoft.com/office/drawing/2014/main" id="{754AD8D2-B0FF-4C82-9332-3B1D795D0A35}"/>
              </a:ext>
            </a:extLst>
          </p:cNvPr>
          <p:cNvSpPr/>
          <p:nvPr/>
        </p:nvSpPr>
        <p:spPr>
          <a:xfrm>
            <a:off x="6428212" y="1544480"/>
            <a:ext cx="535974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30000"/>
              </a:spcBef>
              <a:buFont typeface="Wingdings" panose="05000000000000000000" pitchFamily="2" charset="2"/>
              <a:buChar char="§"/>
              <a:defRPr/>
            </a:pPr>
            <a:r>
              <a:rPr lang="en-GB" altLang="sl-SI" sz="2000" b="1" dirty="0">
                <a:latin typeface="Verdana" pitchFamily="34" charset="0"/>
              </a:rPr>
              <a:t>Mayor</a:t>
            </a:r>
            <a:r>
              <a:rPr lang="en-GB" altLang="sl-SI" sz="2000" dirty="0">
                <a:latin typeface="Verdana" pitchFamily="34" charset="0"/>
              </a:rPr>
              <a:t> of The City of Ljubljana</a:t>
            </a:r>
            <a:r>
              <a:rPr lang="sl-SI" altLang="sl-SI" sz="2000" dirty="0">
                <a:latin typeface="Verdana" pitchFamily="34" charset="0"/>
              </a:rPr>
              <a:t>, </a:t>
            </a:r>
            <a:r>
              <a:rPr lang="en-GB" altLang="sl-SI" sz="2000" dirty="0">
                <a:latin typeface="Verdana" pitchFamily="34" charset="0"/>
              </a:rPr>
              <a:t>who gives exceptional added value to the topic</a:t>
            </a:r>
          </a:p>
          <a:p>
            <a:pPr>
              <a:defRPr/>
            </a:pPr>
            <a:endParaRPr lang="sl-SI" altLang="sl-SI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en-GB" altLang="sl-SI" sz="2000" b="1" dirty="0">
                <a:latin typeface="Verdana" panose="020B0604030504040204" pitchFamily="34" charset="0"/>
                <a:ea typeface="Verdana" panose="020B0604030504040204" pitchFamily="34" charset="0"/>
              </a:rPr>
              <a:t>active Mayoral advisory bod</a:t>
            </a:r>
            <a:r>
              <a:rPr lang="sl-SI" altLang="sl-SI" sz="2000" b="1" dirty="0">
                <a:latin typeface="Verdana" panose="020B0604030504040204" pitchFamily="34" charset="0"/>
                <a:ea typeface="Verdana" panose="020B0604030504040204" pitchFamily="34" charset="0"/>
              </a:rPr>
              <a:t>y</a:t>
            </a:r>
            <a:r>
              <a:rPr lang="en-GB" altLang="sl-SI" sz="20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altLang="sl-SI" sz="2000" dirty="0">
                <a:latin typeface="Verdana" panose="020B0604030504040204" pitchFamily="34" charset="0"/>
                <a:ea typeface="Verdana" panose="020B0604030504040204" pitchFamily="34" charset="0"/>
              </a:rPr>
              <a:t>discuss drafts of city‘s 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strategic documents (</a:t>
            </a:r>
            <a:r>
              <a:rPr lang="en-GB" altLang="sl-SI" sz="2000" dirty="0">
                <a:latin typeface="Verdana" panose="020B0604030504040204" pitchFamily="34" charset="0"/>
                <a:ea typeface="Verdana" panose="020B0604030504040204" pitchFamily="34" charset="0"/>
              </a:rPr>
              <a:t>action plans and reports on their implementation) </a:t>
            </a:r>
          </a:p>
          <a:p>
            <a:pPr>
              <a:defRPr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</a:rPr>
              <a:t>City administration, city‘s public companies 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and</a:t>
            </a: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</a:rPr>
              <a:t> institutes 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in charge of measures and tasks that need to be undertaken in accordance with city‘s strategic documents (action plans)</a:t>
            </a:r>
          </a:p>
        </p:txBody>
      </p:sp>
      <p:pic>
        <p:nvPicPr>
          <p:cNvPr id="9221" name="Slika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9248" y="1544480"/>
            <a:ext cx="5676369" cy="3336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3" name="Rectangle 2"/>
          <p:cNvSpPr>
            <a:spLocks noChangeArrowheads="1"/>
          </p:cNvSpPr>
          <p:nvPr/>
        </p:nvSpPr>
        <p:spPr bwMode="auto">
          <a:xfrm>
            <a:off x="2747873" y="4881227"/>
            <a:ext cx="36576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48" tIns="45624" rIns="91248" bIns="45624"/>
          <a:lstStyle/>
          <a:p>
            <a:pPr algn="r">
              <a:tabLst>
                <a:tab pos="456240" algn="l"/>
              </a:tabLst>
            </a:pPr>
            <a:r>
              <a:rPr lang="en-GB" altLang="sl-SI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photo: </a:t>
            </a:r>
            <a:r>
              <a:rPr lang="sl-SI" altLang="sl-SI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EUROCITIES</a:t>
            </a:r>
            <a:endParaRPr lang="en-GB" altLang="sl-SI" sz="900" dirty="0">
              <a:solidFill>
                <a:schemeClr val="bg2">
                  <a:lumMod val="60000"/>
                  <a:lumOff val="4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197F9094-A8EB-8F8E-7338-55C8C12E70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6624" y="5105841"/>
            <a:ext cx="3657917" cy="25605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7CFB0C3-3BA4-931A-37DC-931D70861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How it is done…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5712CF78-FA22-4164-FC0D-39474CF8E3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ts val="700"/>
              </a:spcBef>
              <a:buFont typeface="+mj-lt"/>
              <a:buAutoNum type="arabicPeriod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n-US" sz="2800" dirty="0"/>
              <a:t>Council for the Elimination of Architectural and Communication Barriers MOL – SOAKO</a:t>
            </a:r>
            <a:endParaRPr lang="sl-SI" sz="2800" dirty="0"/>
          </a:p>
          <a:p>
            <a:pPr>
              <a:lnSpc>
                <a:spcPct val="90000"/>
              </a:lnSpc>
              <a:spcBef>
                <a:spcPts val="700"/>
              </a:spcBef>
              <a:buFont typeface="+mj-lt"/>
              <a:buAutoNum type="arabicPeriod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n-US" sz="2800" dirty="0"/>
              <a:t>Action plan "Ljubljana - a municipality tailored to the disabled„</a:t>
            </a:r>
            <a:endParaRPr lang="sl-SI" sz="2800" dirty="0"/>
          </a:p>
          <a:p>
            <a:pPr>
              <a:lnSpc>
                <a:spcPct val="90000"/>
              </a:lnSpc>
              <a:spcBef>
                <a:spcPts val="700"/>
              </a:spcBef>
              <a:buFont typeface="+mj-lt"/>
              <a:buAutoNum type="arabicPeriod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n-US" sz="2800" dirty="0"/>
              <a:t>Project documentation revisions</a:t>
            </a:r>
            <a:endParaRPr lang="sl-SI" sz="2800" dirty="0"/>
          </a:p>
          <a:p>
            <a:pPr>
              <a:lnSpc>
                <a:spcPct val="90000"/>
              </a:lnSpc>
              <a:spcBef>
                <a:spcPts val="700"/>
              </a:spcBef>
              <a:buFont typeface="+mj-lt"/>
              <a:buAutoNum type="arabicPeriod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n-US" sz="2800" dirty="0"/>
              <a:t>Examples of implementation in nature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239980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B719418-2783-A2B7-0D97-B6DDFDB74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099" y="608049"/>
            <a:ext cx="8580997" cy="795996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5"/>
                </a:solidFill>
              </a:rPr>
              <a:t>Ljubljana Council for the Removal of Architectural and Communication Barriers (SOAKO)</a:t>
            </a:r>
            <a:endParaRPr lang="sl-SI" dirty="0">
              <a:solidFill>
                <a:schemeClr val="accent5"/>
              </a:solidFill>
            </a:endParaRP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7ED3B708-E970-DD05-23CB-E74931112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100" y="2124125"/>
            <a:ext cx="7136980" cy="4248472"/>
          </a:xfrm>
        </p:spPr>
        <p:txBody>
          <a:bodyPr>
            <a:noAutofit/>
          </a:bodyPr>
          <a:lstStyle/>
          <a:p>
            <a:r>
              <a:rPr lang="en-US" sz="2400" dirty="0"/>
              <a:t>members - representatives of individual disability groups, architectural profession and the wider city administration</a:t>
            </a:r>
          </a:p>
          <a:p>
            <a:r>
              <a:rPr lang="en-US" sz="2400" dirty="0"/>
              <a:t>accessibility issues are addressed directly to policy makers in the city</a:t>
            </a:r>
          </a:p>
          <a:p>
            <a:r>
              <a:rPr lang="en-US" sz="2400" dirty="0"/>
              <a:t>no executive powers/ its conclusions are primarily of a recommendatory nature</a:t>
            </a:r>
          </a:p>
          <a:p>
            <a:r>
              <a:rPr lang="en-US" sz="2400" dirty="0"/>
              <a:t>an effective tool for the direct implementation of actions on the ground + for the formulation of appropriate policies in the city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0A0F832-1126-10D7-C2C9-4D5067E7E3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77800"/>
            <a:ext cx="121697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l-SI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907E17C6-1686-3148-06DE-D21C3C86F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3515" y="2268141"/>
            <a:ext cx="4746260" cy="265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754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E15E34D-0977-4321-A926-39C2338FA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7338"/>
            <a:ext cx="11236325" cy="7794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48" tIns="45624" rIns="91248" bIns="45624">
            <a:normAutofit/>
          </a:bodyPr>
          <a:lstStyle/>
          <a:p>
            <a:pPr defTabSz="911225" eaLnBrk="1" hangingPunct="1">
              <a:defRPr/>
            </a:pPr>
            <a:r>
              <a:rPr lang="en-GB" sz="2500" b="1" kern="1200" dirty="0">
                <a:solidFill>
                  <a:srgbClr val="CC071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Ljubljana‘s action plans </a:t>
            </a:r>
            <a:r>
              <a:rPr lang="sl-SI" sz="2500" b="1" kern="1200" dirty="0">
                <a:solidFill>
                  <a:srgbClr val="CC071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(AP) </a:t>
            </a:r>
            <a:r>
              <a:rPr lang="en-GB" sz="2500" b="1" kern="1200" dirty="0">
                <a:solidFill>
                  <a:srgbClr val="CC071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improve accessibility</a:t>
            </a:r>
          </a:p>
        </p:txBody>
      </p:sp>
      <p:pic>
        <p:nvPicPr>
          <p:cNvPr id="11269" name="Picture 3" descr="C:\Users\zagar\Desktop\AN-LOM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637"/>
          <a:stretch>
            <a:fillRect/>
          </a:stretch>
        </p:blipFill>
        <p:spPr bwMode="auto">
          <a:xfrm>
            <a:off x="519672" y="1404045"/>
            <a:ext cx="2603500" cy="212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lipsa 2"/>
          <p:cNvSpPr>
            <a:spLocks noChangeArrowheads="1"/>
          </p:cNvSpPr>
          <p:nvPr/>
        </p:nvSpPr>
        <p:spPr bwMode="auto">
          <a:xfrm>
            <a:off x="3259807" y="1557455"/>
            <a:ext cx="3432175" cy="1944216"/>
          </a:xfrm>
          <a:prstGeom prst="ellipse">
            <a:avLst/>
          </a:prstGeom>
          <a:noFill/>
          <a:ln w="28575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9pPr>
          </a:lstStyle>
          <a:p>
            <a:endParaRPr lang="en-GB" altLang="sl-SI"/>
          </a:p>
        </p:txBody>
      </p:sp>
      <p:sp>
        <p:nvSpPr>
          <p:cNvPr id="10" name="Pravokotnik 1"/>
          <p:cNvSpPr>
            <a:spLocks noChangeArrowheads="1"/>
          </p:cNvSpPr>
          <p:nvPr/>
        </p:nvSpPr>
        <p:spPr bwMode="auto">
          <a:xfrm>
            <a:off x="3564607" y="1683634"/>
            <a:ext cx="28321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9pPr>
          </a:lstStyle>
          <a:p>
            <a:pPr algn="ctr"/>
            <a:r>
              <a:rPr lang="en-GB" altLang="sl-SI" b="1" dirty="0">
                <a:solidFill>
                  <a:srgbClr val="C00000"/>
                </a:solidFill>
                <a:latin typeface="Verdana" pitchFamily="34" charset="0"/>
              </a:rPr>
              <a:t>Ljubljana – Tailor made for People with Disabilities </a:t>
            </a:r>
            <a:r>
              <a:rPr lang="sl-SI" altLang="sl-SI" b="1" dirty="0">
                <a:solidFill>
                  <a:srgbClr val="C00000"/>
                </a:solidFill>
                <a:latin typeface="Verdana" pitchFamily="34" charset="0"/>
              </a:rPr>
              <a:t>AP</a:t>
            </a:r>
            <a:endParaRPr lang="en-GB" altLang="sl-SI" sz="2200" b="1" dirty="0">
              <a:solidFill>
                <a:srgbClr val="C00000"/>
              </a:solidFill>
              <a:latin typeface="Verdana" pitchFamily="34" charset="0"/>
            </a:endParaRPr>
          </a:p>
        </p:txBody>
      </p:sp>
      <p:sp>
        <p:nvSpPr>
          <p:cNvPr id="11" name="Pravokotnik 10">
            <a:extLst>
              <a:ext uri="{FF2B5EF4-FFF2-40B4-BE49-F238E27FC236}">
                <a16:creationId xmlns:a16="http://schemas.microsoft.com/office/drawing/2014/main" id="{4F753D56-340F-439D-B92C-7EE91FB46409}"/>
              </a:ext>
            </a:extLst>
          </p:cNvPr>
          <p:cNvSpPr/>
          <p:nvPr/>
        </p:nvSpPr>
        <p:spPr>
          <a:xfrm>
            <a:off x="547761" y="3791871"/>
            <a:ext cx="3436267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/>
            </a:pPr>
            <a:r>
              <a:rPr lang="sl-SI" sz="20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STRUCTURE</a:t>
            </a:r>
            <a:endParaRPr lang="en-GB" sz="2000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around 100</a:t>
            </a:r>
            <a:r>
              <a:rPr lang="sl-SI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measures/tasks in each two years AP</a:t>
            </a:r>
          </a:p>
        </p:txBody>
      </p:sp>
      <p:sp>
        <p:nvSpPr>
          <p:cNvPr id="12" name="Pravokotnik 11">
            <a:extLst>
              <a:ext uri="{FF2B5EF4-FFF2-40B4-BE49-F238E27FC236}">
                <a16:creationId xmlns:a16="http://schemas.microsoft.com/office/drawing/2014/main" id="{F45EF2A2-83B3-491E-9E6E-B054C0940CB5}"/>
              </a:ext>
            </a:extLst>
          </p:cNvPr>
          <p:cNvSpPr/>
          <p:nvPr/>
        </p:nvSpPr>
        <p:spPr>
          <a:xfrm>
            <a:off x="4324575" y="3791871"/>
            <a:ext cx="736731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20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PREPARATION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every </a:t>
            </a:r>
            <a:r>
              <a:rPr lang="sl-SI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two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years since 2008</a:t>
            </a:r>
            <a:r>
              <a:rPr lang="sl-SI" sz="2000" dirty="0">
                <a:latin typeface="Verdana" panose="020B0604030504040204" pitchFamily="34" charset="0"/>
                <a:ea typeface="Verdana" panose="020B0604030504040204" pitchFamily="34" charset="0"/>
              </a:rPr>
              <a:t> – </a:t>
            </a:r>
            <a:r>
              <a:rPr lang="sl-SI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already</a:t>
            </a:r>
            <a:r>
              <a:rPr lang="sl-SI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sixth in progress</a:t>
            </a:r>
            <a:r>
              <a:rPr lang="sl-SI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2008 – 2010, 2011 – 2012, 2013 – 2014, 2015 – 2016, 2017 – 2018, 2019 – 2020</a:t>
            </a:r>
            <a:r>
              <a:rPr lang="sl-SI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sl-SI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Action</a:t>
            </a:r>
            <a:r>
              <a:rPr lang="sl-SI" sz="2000" dirty="0">
                <a:latin typeface="Verdana" panose="020B0604030504040204" pitchFamily="34" charset="0"/>
                <a:ea typeface="Verdana" panose="020B0604030504040204" pitchFamily="34" charset="0"/>
              </a:rPr>
              <a:t> plan Ljubljana. </a:t>
            </a:r>
            <a:r>
              <a:rPr lang="sl-SI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Accessible</a:t>
            </a:r>
            <a:r>
              <a:rPr lang="sl-SI" sz="2000" dirty="0">
                <a:latin typeface="Verdana" panose="020B0604030504040204" pitchFamily="34" charset="0"/>
                <a:ea typeface="Verdana" panose="020B0604030504040204" pitchFamily="34" charset="0"/>
              </a:rPr>
              <a:t> to </a:t>
            </a:r>
            <a:r>
              <a:rPr lang="sl-SI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all</a:t>
            </a:r>
            <a:r>
              <a:rPr lang="sl-SI" sz="2000" dirty="0">
                <a:latin typeface="Verdana" panose="020B0604030504040204" pitchFamily="34" charset="0"/>
                <a:ea typeface="Verdana" panose="020B0604030504040204" pitchFamily="34" charset="0"/>
              </a:rPr>
              <a:t> (2021 – 2025)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collecting proposals for the new A</a:t>
            </a:r>
            <a:r>
              <a:rPr lang="sl-SI" sz="2000" dirty="0">
                <a:latin typeface="Verdana" panose="020B0604030504040204" pitchFamily="34" charset="0"/>
                <a:ea typeface="Verdana" panose="020B0604030504040204" pitchFamily="34" charset="0"/>
              </a:rPr>
              <a:t>P + 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data for the report on AP, which is to expired</a:t>
            </a:r>
          </a:p>
        </p:txBody>
      </p:sp>
      <p:sp>
        <p:nvSpPr>
          <p:cNvPr id="13" name="Pravokotnik 12">
            <a:extLst>
              <a:ext uri="{FF2B5EF4-FFF2-40B4-BE49-F238E27FC236}">
                <a16:creationId xmlns:a16="http://schemas.microsoft.com/office/drawing/2014/main" id="{B7EE12A1-9FF9-49D5-8527-BFFEFB91DC68}"/>
              </a:ext>
            </a:extLst>
          </p:cNvPr>
          <p:cNvSpPr/>
          <p:nvPr/>
        </p:nvSpPr>
        <p:spPr>
          <a:xfrm>
            <a:off x="6866066" y="1652856"/>
            <a:ext cx="485794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20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INITIATIVE</a:t>
            </a:r>
            <a:endParaRPr lang="en-GB" altLang="sl-SI" sz="2000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first AP prepared as a part of activities within the national project ‚Municipality Tailor-made for People with Disabilities‘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E15E34D-0977-4321-A926-39C2338FA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7338"/>
            <a:ext cx="11236325" cy="7794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48" tIns="45624" rIns="91248" bIns="45624">
            <a:normAutofit fontScale="90000"/>
          </a:bodyPr>
          <a:lstStyle/>
          <a:p>
            <a:pPr defTabSz="911225" eaLnBrk="1" hangingPunct="1">
              <a:defRPr/>
            </a:pPr>
            <a:r>
              <a:rPr lang="en-GB" sz="2500" b="1" kern="1200" dirty="0">
                <a:solidFill>
                  <a:srgbClr val="CC071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Ljubljana‘s action plans </a:t>
            </a:r>
            <a:r>
              <a:rPr lang="sl-SI" sz="2500" b="1" kern="1200" dirty="0">
                <a:solidFill>
                  <a:srgbClr val="CC071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(AP) </a:t>
            </a:r>
            <a:r>
              <a:rPr lang="en-GB" sz="2500" b="1" kern="1200" dirty="0">
                <a:solidFill>
                  <a:srgbClr val="CC071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disabled</a:t>
            </a:r>
            <a:br>
              <a:rPr lang="en-GB" sz="2500" b="1" kern="1200" dirty="0">
                <a:solidFill>
                  <a:srgbClr val="CC071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sz="2500" b="1" kern="1200" dirty="0">
                <a:solidFill>
                  <a:srgbClr val="CC071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improve accessibility</a:t>
            </a:r>
          </a:p>
        </p:txBody>
      </p:sp>
      <p:sp>
        <p:nvSpPr>
          <p:cNvPr id="9" name="Elipsa 2"/>
          <p:cNvSpPr>
            <a:spLocks noChangeArrowheads="1"/>
          </p:cNvSpPr>
          <p:nvPr/>
        </p:nvSpPr>
        <p:spPr bwMode="auto">
          <a:xfrm>
            <a:off x="3331130" y="1570809"/>
            <a:ext cx="3432175" cy="1944216"/>
          </a:xfrm>
          <a:prstGeom prst="ellipse">
            <a:avLst/>
          </a:prstGeom>
          <a:noFill/>
          <a:ln w="28575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9pPr>
          </a:lstStyle>
          <a:p>
            <a:endParaRPr lang="en-GB" altLang="sl-SI"/>
          </a:p>
        </p:txBody>
      </p:sp>
      <p:sp>
        <p:nvSpPr>
          <p:cNvPr id="10" name="Pravokotnik 1"/>
          <p:cNvSpPr>
            <a:spLocks noChangeArrowheads="1"/>
          </p:cNvSpPr>
          <p:nvPr/>
        </p:nvSpPr>
        <p:spPr bwMode="auto">
          <a:xfrm>
            <a:off x="3492599" y="1836093"/>
            <a:ext cx="295709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9pPr>
          </a:lstStyle>
          <a:p>
            <a:pPr algn="ctr"/>
            <a:r>
              <a:rPr lang="en-GB" altLang="sl-SI" b="1" dirty="0">
                <a:solidFill>
                  <a:srgbClr val="C00000"/>
                </a:solidFill>
                <a:latin typeface="Verdana" pitchFamily="34" charset="0"/>
              </a:rPr>
              <a:t>Project documentation revisions</a:t>
            </a:r>
          </a:p>
        </p:txBody>
      </p:sp>
      <p:sp>
        <p:nvSpPr>
          <p:cNvPr id="11" name="Pravokotnik 10">
            <a:extLst>
              <a:ext uri="{FF2B5EF4-FFF2-40B4-BE49-F238E27FC236}">
                <a16:creationId xmlns:a16="http://schemas.microsoft.com/office/drawing/2014/main" id="{4F753D56-340F-439D-B92C-7EE91FB46409}"/>
              </a:ext>
            </a:extLst>
          </p:cNvPr>
          <p:cNvSpPr/>
          <p:nvPr/>
        </p:nvSpPr>
        <p:spPr>
          <a:xfrm>
            <a:off x="6924774" y="2157860"/>
            <a:ext cx="3436267" cy="764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/>
            </a:pPr>
            <a:endParaRPr lang="en-GB" sz="2000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sl-SI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Regular</a:t>
            </a:r>
            <a:r>
              <a:rPr lang="sl-SI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sl-SI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assignment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Pravokotnik 12">
            <a:extLst>
              <a:ext uri="{FF2B5EF4-FFF2-40B4-BE49-F238E27FC236}">
                <a16:creationId xmlns:a16="http://schemas.microsoft.com/office/drawing/2014/main" id="{B7EE12A1-9FF9-49D5-8527-BFFEFB91DC68}"/>
              </a:ext>
            </a:extLst>
          </p:cNvPr>
          <p:cNvSpPr/>
          <p:nvPr/>
        </p:nvSpPr>
        <p:spPr>
          <a:xfrm>
            <a:off x="2542170" y="4300233"/>
            <a:ext cx="485794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sl-SI" sz="20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HOLDER</a:t>
            </a:r>
            <a:endParaRPr lang="en-GB" altLang="sl-SI" sz="2000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Office for Development Projects and Investments MU MOL, Department of Economic Activities and Transport MU MOL, Public Housing Fund MOL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DFD7A3D8-BBE5-EF13-2539-88AA8E66E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985" y="1212383"/>
            <a:ext cx="2940385" cy="220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359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Pravokotnik 9"/>
          <p:cNvSpPr>
            <a:spLocks noChangeArrowheads="1"/>
          </p:cNvSpPr>
          <p:nvPr/>
        </p:nvSpPr>
        <p:spPr bwMode="auto">
          <a:xfrm>
            <a:off x="996131" y="358367"/>
            <a:ext cx="10612437" cy="430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48" tIns="45624" rIns="91248" bIns="45624">
            <a:spAutoFit/>
          </a:bodyPr>
          <a:lstStyle>
            <a:lvl1pPr defTabSz="911225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1pPr>
            <a:lvl2pPr marL="742950" indent="-285750" defTabSz="911225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2pPr>
            <a:lvl3pPr marL="1143000" indent="-228600" defTabSz="911225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3pPr>
            <a:lvl4pPr marL="1600200" indent="-228600" defTabSz="911225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4pPr>
            <a:lvl5pPr marL="2057400" indent="-228600" defTabSz="911225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9pPr>
          </a:lstStyle>
          <a:p>
            <a:pPr algn="ctr" eaLnBrk="1" hangingPunct="1"/>
            <a:r>
              <a:rPr lang="en-GB" altLang="sl-SI" sz="2200" b="1" dirty="0">
                <a:solidFill>
                  <a:srgbClr val="C00000"/>
                </a:solidFill>
                <a:latin typeface="Verdana" pitchFamily="34" charset="0"/>
              </a:rPr>
              <a:t>Overview of solution</a:t>
            </a:r>
            <a:r>
              <a:rPr lang="sl-SI" altLang="sl-SI" sz="2200" b="1" dirty="0">
                <a:solidFill>
                  <a:srgbClr val="C00000"/>
                </a:solidFill>
                <a:latin typeface="Verdana" pitchFamily="34" charset="0"/>
              </a:rPr>
              <a:t>s</a:t>
            </a:r>
            <a:endParaRPr lang="en-GB" altLang="sl-SI" sz="2200" b="1" dirty="0">
              <a:solidFill>
                <a:srgbClr val="C00000"/>
              </a:solidFill>
              <a:latin typeface="Verdana" pitchFamily="34" charset="0"/>
            </a:endParaRPr>
          </a:p>
        </p:txBody>
      </p:sp>
      <p:sp>
        <p:nvSpPr>
          <p:cNvPr id="24" name="Pravokotnik 23">
            <a:extLst>
              <a:ext uri="{FF2B5EF4-FFF2-40B4-BE49-F238E27FC236}">
                <a16:creationId xmlns:a16="http://schemas.microsoft.com/office/drawing/2014/main" id="{FA84BD20-BA3D-4267-9246-2C29A208BA23}"/>
              </a:ext>
            </a:extLst>
          </p:cNvPr>
          <p:cNvSpPr/>
          <p:nvPr/>
        </p:nvSpPr>
        <p:spPr>
          <a:xfrm>
            <a:off x="900070" y="6316720"/>
            <a:ext cx="4303500" cy="361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48" tIns="45624" rIns="91248" bIns="45624"/>
          <a:lstStyle/>
          <a:p>
            <a:pPr>
              <a:tabLst>
                <a:tab pos="456240" algn="l"/>
              </a:tabLst>
              <a:defRPr/>
            </a:pP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photos: </a:t>
            </a:r>
            <a:r>
              <a:rPr lang="en-GB" sz="9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Dunja</a:t>
            </a: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9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Wedam</a:t>
            </a: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source: Tourism Ljubljana (above), Miha Fras, Nik Rovan, source: </a:t>
            </a:r>
            <a:r>
              <a:rPr lang="en-GB" sz="9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CoL</a:t>
            </a: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(bel</a:t>
            </a:r>
            <a:r>
              <a:rPr lang="sl-SI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w)</a:t>
            </a:r>
          </a:p>
        </p:txBody>
      </p:sp>
      <p:sp>
        <p:nvSpPr>
          <p:cNvPr id="15373" name="Pravokotnik 18"/>
          <p:cNvSpPr>
            <a:spLocks noChangeArrowheads="1"/>
          </p:cNvSpPr>
          <p:nvPr/>
        </p:nvSpPr>
        <p:spPr bwMode="auto">
          <a:xfrm>
            <a:off x="5295329" y="1040374"/>
            <a:ext cx="4278348" cy="399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48" tIns="45624" rIns="91248" bIns="45624"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9pPr>
          </a:lstStyle>
          <a:p>
            <a:pPr>
              <a:buFont typeface="Wingdings" pitchFamily="2" charset="2"/>
              <a:buChar char="§"/>
            </a:pPr>
            <a:r>
              <a:rPr lang="en-GB" altLang="sl-SI" sz="2000" b="1" dirty="0">
                <a:solidFill>
                  <a:srgbClr val="C00000"/>
                </a:solidFill>
                <a:latin typeface="Verdana" pitchFamily="34" charset="0"/>
              </a:rPr>
              <a:t>Eco zone in the city centre</a:t>
            </a:r>
            <a:endParaRPr lang="sl-SI" altLang="sl-SI" sz="2000" dirty="0">
              <a:solidFill>
                <a:srgbClr val="C00000"/>
              </a:solidFill>
              <a:latin typeface="Verdana" pitchFamily="34" charset="0"/>
            </a:endParaRPr>
          </a:p>
        </p:txBody>
      </p:sp>
      <p:sp>
        <p:nvSpPr>
          <p:cNvPr id="15375" name="Pravokotnik 24"/>
          <p:cNvSpPr>
            <a:spLocks noChangeArrowheads="1"/>
          </p:cNvSpPr>
          <p:nvPr/>
        </p:nvSpPr>
        <p:spPr bwMode="auto">
          <a:xfrm>
            <a:off x="900070" y="935653"/>
            <a:ext cx="4303500" cy="523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48" tIns="45624" rIns="91248" bIns="45624">
            <a:spAutoFit/>
          </a:bodyPr>
          <a:lstStyle>
            <a:lvl1pPr marL="284163" indent="-284163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altLang="sl-SI" sz="1400" dirty="0">
                <a:latin typeface="Verdana" pitchFamily="34" charset="0"/>
              </a:rPr>
              <a:t>The Triple Bridge</a:t>
            </a:r>
            <a:r>
              <a:rPr lang="sl-SI" altLang="sl-SI" sz="1400" dirty="0">
                <a:latin typeface="Verdana" pitchFamily="34" charset="0"/>
              </a:rPr>
              <a:t> </a:t>
            </a:r>
            <a:r>
              <a:rPr lang="sl-SI" altLang="sl-SI" sz="1400" dirty="0" err="1">
                <a:latin typeface="Verdana" pitchFamily="34" charset="0"/>
              </a:rPr>
              <a:t>and</a:t>
            </a:r>
            <a:r>
              <a:rPr lang="sl-SI" altLang="sl-SI" sz="1400" dirty="0">
                <a:latin typeface="Verdana" pitchFamily="34" charset="0"/>
              </a:rPr>
              <a:t> </a:t>
            </a:r>
            <a:r>
              <a:rPr lang="en-GB" sz="1400" dirty="0" err="1">
                <a:latin typeface="Verdana" pitchFamily="34" charset="0"/>
              </a:rPr>
              <a:t>Slovenska</a:t>
            </a:r>
            <a:r>
              <a:rPr lang="en-GB" sz="1400" dirty="0">
                <a:latin typeface="Verdana" pitchFamily="34" charset="0"/>
              </a:rPr>
              <a:t> street</a:t>
            </a:r>
            <a:r>
              <a:rPr lang="en-GB" altLang="sl-SI" sz="1400" dirty="0">
                <a:latin typeface="Verdana" pitchFamily="34" charset="0"/>
              </a:rPr>
              <a:t> before and now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B8CF4F82-3434-4960-872A-699BD1986DE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222" y="1440290"/>
            <a:ext cx="4278348" cy="2406570"/>
          </a:xfrm>
          <a:prstGeom prst="rect">
            <a:avLst/>
          </a:prstGeom>
        </p:spPr>
      </p:pic>
      <p:pic>
        <p:nvPicPr>
          <p:cNvPr id="35" name="Slika 34">
            <a:extLst>
              <a:ext uri="{FF2B5EF4-FFF2-40B4-BE49-F238E27FC236}">
                <a16:creationId xmlns:a16="http://schemas.microsoft.com/office/drawing/2014/main" id="{25F3DF7E-42C7-4577-8144-C6C6B47D047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222" y="3924642"/>
            <a:ext cx="4278348" cy="2406571"/>
          </a:xfrm>
          <a:prstGeom prst="rect">
            <a:avLst/>
          </a:prstGeom>
        </p:spPr>
      </p:pic>
      <p:sp>
        <p:nvSpPr>
          <p:cNvPr id="37" name="Pravokotnik 22">
            <a:extLst>
              <a:ext uri="{FF2B5EF4-FFF2-40B4-BE49-F238E27FC236}">
                <a16:creationId xmlns:a16="http://schemas.microsoft.com/office/drawing/2014/main" id="{B15844BF-DFED-43E1-83F2-DBF04556D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5329" y="1638723"/>
            <a:ext cx="3822263" cy="307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48" tIns="45624" rIns="91248" bIns="45624">
            <a:spAutoFit/>
          </a:bodyPr>
          <a:lstStyle>
            <a:lvl1pPr marL="284163" indent="-284163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altLang="sl-SI" sz="1400" dirty="0">
                <a:latin typeface="Verdana" pitchFamily="34" charset="0"/>
              </a:rPr>
              <a:t>Congress Square</a:t>
            </a:r>
            <a:r>
              <a:rPr lang="sl-SI" altLang="sl-SI" sz="1400" dirty="0">
                <a:latin typeface="Verdana" pitchFamily="34" charset="0"/>
              </a:rPr>
              <a:t> </a:t>
            </a:r>
            <a:r>
              <a:rPr lang="en-GB" altLang="sl-SI" sz="1400" dirty="0">
                <a:latin typeface="Verdana" pitchFamily="34" charset="0"/>
              </a:rPr>
              <a:t>before and now</a:t>
            </a:r>
          </a:p>
        </p:txBody>
      </p:sp>
      <p:pic>
        <p:nvPicPr>
          <p:cNvPr id="38" name="Slika 37">
            <a:extLst>
              <a:ext uri="{FF2B5EF4-FFF2-40B4-BE49-F238E27FC236}">
                <a16:creationId xmlns:a16="http://schemas.microsoft.com/office/drawing/2014/main" id="{52459797-1186-4F24-AAF4-6C12CE7D53E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1036" y="1946306"/>
            <a:ext cx="3981704" cy="2644565"/>
          </a:xfrm>
          <a:prstGeom prst="rect">
            <a:avLst/>
          </a:prstGeom>
        </p:spPr>
      </p:pic>
      <p:pic>
        <p:nvPicPr>
          <p:cNvPr id="16" name="Slika 15">
            <a:extLst>
              <a:ext uri="{FF2B5EF4-FFF2-40B4-BE49-F238E27FC236}">
                <a16:creationId xmlns:a16="http://schemas.microsoft.com/office/drawing/2014/main" id="{2B031CD4-2FB1-4D6E-9070-B8279F3C3B5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5329" y="1946306"/>
            <a:ext cx="2458598" cy="3701709"/>
          </a:xfrm>
          <a:prstGeom prst="rect">
            <a:avLst/>
          </a:prstGeom>
        </p:spPr>
      </p:pic>
      <p:sp>
        <p:nvSpPr>
          <p:cNvPr id="43" name="Pravokotnik 42">
            <a:extLst>
              <a:ext uri="{FF2B5EF4-FFF2-40B4-BE49-F238E27FC236}">
                <a16:creationId xmlns:a16="http://schemas.microsoft.com/office/drawing/2014/main" id="{FED694C5-B4B8-455D-8B1C-B2355A3EC60B}"/>
              </a:ext>
            </a:extLst>
          </p:cNvPr>
          <p:cNvSpPr/>
          <p:nvPr/>
        </p:nvSpPr>
        <p:spPr>
          <a:xfrm>
            <a:off x="5955270" y="5630640"/>
            <a:ext cx="1887077" cy="222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48" tIns="45624" rIns="91248" bIns="45624"/>
          <a:lstStyle/>
          <a:p>
            <a:pPr algn="r">
              <a:tabLst>
                <a:tab pos="456240" algn="l"/>
              </a:tabLst>
              <a:defRPr/>
            </a:pP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photo: </a:t>
            </a:r>
            <a:r>
              <a:rPr lang="en-GB" sz="9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Dunja</a:t>
            </a: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9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Wedam</a:t>
            </a:r>
            <a:endParaRPr lang="en-GB" sz="900" dirty="0">
              <a:solidFill>
                <a:schemeClr val="bg2">
                  <a:lumMod val="60000"/>
                  <a:lumOff val="4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5" name="Pravokotnik 44">
            <a:extLst>
              <a:ext uri="{FF2B5EF4-FFF2-40B4-BE49-F238E27FC236}">
                <a16:creationId xmlns:a16="http://schemas.microsoft.com/office/drawing/2014/main" id="{E93D91B3-536E-4301-9A7E-58B1965EE5D3}"/>
              </a:ext>
            </a:extLst>
          </p:cNvPr>
          <p:cNvSpPr/>
          <p:nvPr/>
        </p:nvSpPr>
        <p:spPr>
          <a:xfrm>
            <a:off x="8533159" y="4602378"/>
            <a:ext cx="3384168" cy="280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48" tIns="45624" rIns="91248" bIns="45624"/>
          <a:lstStyle/>
          <a:p>
            <a:pPr algn="r">
              <a:tabLst>
                <a:tab pos="456240" algn="l"/>
              </a:tabLst>
              <a:defRPr/>
            </a:pP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photo: </a:t>
            </a:r>
            <a:r>
              <a:rPr lang="en-GB" sz="9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Dunja</a:t>
            </a: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9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Wedam</a:t>
            </a: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source: </a:t>
            </a: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Tourism Ljubljana</a:t>
            </a:r>
            <a:endParaRPr lang="en-GB" sz="900" dirty="0">
              <a:solidFill>
                <a:schemeClr val="bg2">
                  <a:lumMod val="60000"/>
                  <a:lumOff val="4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ka 6">
            <a:extLst>
              <a:ext uri="{FF2B5EF4-FFF2-40B4-BE49-F238E27FC236}">
                <a16:creationId xmlns:a16="http://schemas.microsoft.com/office/drawing/2014/main" id="{F0CE884C-2C92-4D0F-936D-266D4CB87D4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61480" y="844098"/>
            <a:ext cx="5404024" cy="2889498"/>
          </a:xfrm>
          <a:custGeom>
            <a:avLst/>
            <a:gdLst>
              <a:gd name="connsiteX0" fmla="*/ 0 w 7279913"/>
              <a:gd name="connsiteY0" fmla="*/ 0 h 3895335"/>
              <a:gd name="connsiteX1" fmla="*/ 7279913 w 7279913"/>
              <a:gd name="connsiteY1" fmla="*/ 0 h 3895335"/>
              <a:gd name="connsiteX2" fmla="*/ 7279913 w 7279913"/>
              <a:gd name="connsiteY2" fmla="*/ 3116976 h 3895335"/>
              <a:gd name="connsiteX3" fmla="*/ 5011287 w 7279913"/>
              <a:gd name="connsiteY3" fmla="*/ 3116976 h 3895335"/>
              <a:gd name="connsiteX4" fmla="*/ 5011287 w 7279913"/>
              <a:gd name="connsiteY4" fmla="*/ 3895335 h 3895335"/>
              <a:gd name="connsiteX5" fmla="*/ 0 w 7279913"/>
              <a:gd name="connsiteY5" fmla="*/ 3895335 h 389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pic>
        <p:nvPicPr>
          <p:cNvPr id="6" name="Slika 7">
            <a:extLst>
              <a:ext uri="{FF2B5EF4-FFF2-40B4-BE49-F238E27FC236}">
                <a16:creationId xmlns:a16="http://schemas.microsoft.com/office/drawing/2014/main" id="{377AD3B6-FDF8-4458-9FE7-D452272E23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34088" y="302418"/>
            <a:ext cx="3464572" cy="2853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854D094C-B621-4D80-9AC3-240189366D3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547390" y="3841546"/>
            <a:ext cx="4510606" cy="2516510"/>
          </a:xfrm>
          <a:prstGeom prst="rect">
            <a:avLst/>
          </a:prstGeom>
        </p:spPr>
      </p:pic>
      <p:sp>
        <p:nvSpPr>
          <p:cNvPr id="9" name="Pravokotnik 8">
            <a:extLst>
              <a:ext uri="{FF2B5EF4-FFF2-40B4-BE49-F238E27FC236}">
                <a16:creationId xmlns:a16="http://schemas.microsoft.com/office/drawing/2014/main" id="{AA59F307-DE7B-4664-BCD1-BD7B5D01FF53}"/>
              </a:ext>
            </a:extLst>
          </p:cNvPr>
          <p:cNvSpPr/>
          <p:nvPr/>
        </p:nvSpPr>
        <p:spPr>
          <a:xfrm>
            <a:off x="6780578" y="6382789"/>
            <a:ext cx="34265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r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GB" sz="1400" dirty="0">
                <a:latin typeface="Verdana" panose="020B0604030504040204" pitchFamily="34" charset="0"/>
                <a:ea typeface="Verdana" panose="020B0604030504040204" pitchFamily="34" charset="0"/>
              </a:rPr>
              <a:t>Lifts and accessible public toilets</a:t>
            </a:r>
            <a:endParaRPr lang="en-GB" sz="140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Pravokotnik 9">
            <a:extLst>
              <a:ext uri="{FF2B5EF4-FFF2-40B4-BE49-F238E27FC236}">
                <a16:creationId xmlns:a16="http://schemas.microsoft.com/office/drawing/2014/main" id="{B5A1AEA1-1B23-47E8-84A2-E0EF03A5AEBA}"/>
              </a:ext>
            </a:extLst>
          </p:cNvPr>
          <p:cNvSpPr/>
          <p:nvPr/>
        </p:nvSpPr>
        <p:spPr>
          <a:xfrm>
            <a:off x="1376555" y="303860"/>
            <a:ext cx="54040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r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GB" sz="1400" dirty="0">
                <a:latin typeface="Verdana" panose="020B0604030504040204" pitchFamily="34" charset="0"/>
                <a:ea typeface="Verdana" panose="020B0604030504040204" pitchFamily="34" charset="0"/>
              </a:rPr>
              <a:t>Tactile guiding paths and protruded grip floor warning markings at pedestrian crossings</a:t>
            </a:r>
          </a:p>
        </p:txBody>
      </p:sp>
      <p:sp>
        <p:nvSpPr>
          <p:cNvPr id="16" name="Pravokotnik 15">
            <a:extLst>
              <a:ext uri="{FF2B5EF4-FFF2-40B4-BE49-F238E27FC236}">
                <a16:creationId xmlns:a16="http://schemas.microsoft.com/office/drawing/2014/main" id="{041A337B-0B12-4E91-8F96-CA8891352CE4}"/>
              </a:ext>
            </a:extLst>
          </p:cNvPr>
          <p:cNvSpPr/>
          <p:nvPr/>
        </p:nvSpPr>
        <p:spPr>
          <a:xfrm>
            <a:off x="5054126" y="6150477"/>
            <a:ext cx="2757802" cy="207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48" tIns="45624" rIns="91248" bIns="45624"/>
          <a:lstStyle/>
          <a:p>
            <a:pPr>
              <a:tabLst>
                <a:tab pos="456240" algn="l"/>
              </a:tabLst>
              <a:defRPr/>
            </a:pP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photo</a:t>
            </a:r>
            <a:r>
              <a:rPr lang="sl-SI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</a:t>
            </a: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sl-SI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Miha Fras</a:t>
            </a:r>
            <a:endParaRPr lang="en-GB" sz="900" dirty="0">
              <a:solidFill>
                <a:schemeClr val="bg2">
                  <a:lumMod val="60000"/>
                  <a:lumOff val="4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Pravokotnik 16">
            <a:extLst>
              <a:ext uri="{FF2B5EF4-FFF2-40B4-BE49-F238E27FC236}">
                <a16:creationId xmlns:a16="http://schemas.microsoft.com/office/drawing/2014/main" id="{F2BA3F25-3CA9-4BB7-8638-7AF756AB2F01}"/>
              </a:ext>
            </a:extLst>
          </p:cNvPr>
          <p:cNvSpPr/>
          <p:nvPr/>
        </p:nvSpPr>
        <p:spPr>
          <a:xfrm>
            <a:off x="1283385" y="635407"/>
            <a:ext cx="130516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48" tIns="45624" rIns="91248" bIns="45624"/>
          <a:lstStyle/>
          <a:p>
            <a:pPr>
              <a:tabLst>
                <a:tab pos="456240" algn="l"/>
              </a:tabLst>
            </a:pP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photo: Nik </a:t>
            </a:r>
            <a:r>
              <a:rPr lang="en-GB" sz="9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Rovan</a:t>
            </a:r>
            <a:endParaRPr lang="en-GB" sz="900" dirty="0">
              <a:solidFill>
                <a:schemeClr val="bg2">
                  <a:lumMod val="60000"/>
                  <a:lumOff val="4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1E73A310-C0B4-FFF5-CA4B-8E23DE3E08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505" y="3159275"/>
            <a:ext cx="4933821" cy="328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0603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94CAE95-04B9-C37D-57BA-FD17C5521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100" y="608048"/>
            <a:ext cx="5408788" cy="1317437"/>
          </a:xfrm>
        </p:spPr>
        <p:txBody>
          <a:bodyPr>
            <a:normAutofit fontScale="90000"/>
          </a:bodyPr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kumimoji="0" lang="ca-ES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city's ramps to facilitate access to shops and places of business in the old city centre, which the City of Ljubljana owns</a:t>
            </a:r>
            <a:r>
              <a:rPr kumimoji="0" lang="sl-SI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endParaRPr lang="sl-SI" dirty="0"/>
          </a:p>
        </p:txBody>
      </p:sp>
      <p:pic>
        <p:nvPicPr>
          <p:cNvPr id="4" name="Označba mesta vsebine 3">
            <a:extLst>
              <a:ext uri="{FF2B5EF4-FFF2-40B4-BE49-F238E27FC236}">
                <a16:creationId xmlns:a16="http://schemas.microsoft.com/office/drawing/2014/main" id="{18406CAA-4E68-B492-96D0-5BA6900A0F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7151" y="2422165"/>
            <a:ext cx="5715000" cy="381000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E874B3B5-FF99-872E-6CEE-068CD32519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271" y="1444069"/>
            <a:ext cx="3591316" cy="478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4772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5B676F31-699B-46E2-AC2F-18C719A645E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727" y="3824773"/>
            <a:ext cx="3480789" cy="232008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F38C6D71-8BA7-493D-A281-1D2D08A688B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319" y="3824773"/>
            <a:ext cx="3493153" cy="2320080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67BFFAED-C8A4-44A1-B18E-E352F2CEC6D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93831" y="3824773"/>
            <a:ext cx="3093439" cy="2320080"/>
          </a:xfrm>
          <a:prstGeom prst="rect">
            <a:avLst/>
          </a:prstGeom>
        </p:spPr>
      </p:pic>
      <p:sp>
        <p:nvSpPr>
          <p:cNvPr id="7" name="Pravokotnik 6">
            <a:extLst>
              <a:ext uri="{FF2B5EF4-FFF2-40B4-BE49-F238E27FC236}">
                <a16:creationId xmlns:a16="http://schemas.microsoft.com/office/drawing/2014/main" id="{51DF4780-8436-4EBB-BBD0-6D4954607AED}"/>
              </a:ext>
            </a:extLst>
          </p:cNvPr>
          <p:cNvSpPr/>
          <p:nvPr/>
        </p:nvSpPr>
        <p:spPr>
          <a:xfrm>
            <a:off x="880955" y="3252971"/>
            <a:ext cx="105063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GB" sz="1400">
                <a:latin typeface="Verdana" panose="020B0604030504040204" pitchFamily="34" charset="0"/>
                <a:ea typeface="Verdana" panose="020B0604030504040204" pitchFamily="34" charset="0"/>
              </a:rPr>
              <a:t>Lifting platform and lift in the City Hall (above) </a:t>
            </a:r>
          </a:p>
          <a:p>
            <a:pPr marL="285750" indent="-285750" algn="ctr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GB" sz="1400">
                <a:latin typeface="Verdana" panose="020B0604030504040204" pitchFamily="34" charset="0"/>
                <a:ea typeface="Verdana" panose="020B0604030504040204" pitchFamily="34" charset="0"/>
              </a:rPr>
              <a:t>Funicular railway to Ljubljana Castle and lift at Ljubljana Castle to access the castle courtyard (bellow)</a:t>
            </a:r>
          </a:p>
        </p:txBody>
      </p:sp>
      <p:sp>
        <p:nvSpPr>
          <p:cNvPr id="8" name="Pravokotnik 7">
            <a:extLst>
              <a:ext uri="{FF2B5EF4-FFF2-40B4-BE49-F238E27FC236}">
                <a16:creationId xmlns:a16="http://schemas.microsoft.com/office/drawing/2014/main" id="{4D9762F2-3BDE-434E-AECC-6D06FFD08831}"/>
              </a:ext>
            </a:extLst>
          </p:cNvPr>
          <p:cNvSpPr/>
          <p:nvPr/>
        </p:nvSpPr>
        <p:spPr>
          <a:xfrm>
            <a:off x="972319" y="6144853"/>
            <a:ext cx="10343248" cy="41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48" tIns="45624" rIns="91248" bIns="45624"/>
          <a:lstStyle/>
          <a:p>
            <a:pPr algn="ctr">
              <a:tabLst>
                <a:tab pos="456240" algn="l"/>
              </a:tabLst>
            </a:pPr>
            <a:r>
              <a:rPr lang="sl-SI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City Hall </a:t>
            </a: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Photo</a:t>
            </a:r>
            <a:r>
              <a:rPr lang="sl-SI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s:</a:t>
            </a: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Association of Paraplegics of the Ljubljana Region archive (left and right), Nik Rovan (middle)</a:t>
            </a:r>
          </a:p>
          <a:p>
            <a:pPr algn="ctr">
              <a:tabLst>
                <a:tab pos="456240" algn="l"/>
              </a:tabLst>
            </a:pPr>
            <a:r>
              <a:rPr lang="sl-SI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Ljubljana </a:t>
            </a:r>
            <a:r>
              <a:rPr lang="sl-SI" sz="9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Castle</a:t>
            </a:r>
            <a:r>
              <a:rPr lang="sl-SI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Photos</a:t>
            </a:r>
            <a:r>
              <a:rPr lang="sl-SI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9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Dunja</a:t>
            </a: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9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Wedam</a:t>
            </a: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source</a:t>
            </a:r>
            <a:r>
              <a:rPr lang="sl-SI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Tourism Ljubljana (left), Miha </a:t>
            </a:r>
            <a:r>
              <a:rPr lang="en-GB" sz="9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Mally</a:t>
            </a: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(middle), Association of Paraplegics of the Ljubljana Region archive (right)</a:t>
            </a:r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EE46CCBB-7A22-4095-B45B-0EC2A250296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4527" y="736555"/>
            <a:ext cx="2415688" cy="2522679"/>
          </a:xfrm>
          <a:prstGeom prst="rect">
            <a:avLst/>
          </a:prstGeom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0841ED6C-596C-432A-B833-721D702D703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48503" y="740194"/>
            <a:ext cx="2414806" cy="2521746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1715FF6A-0238-40A7-89D5-61A139E60BE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3325" y="732710"/>
            <a:ext cx="1681787" cy="2522679"/>
          </a:xfrm>
          <a:prstGeom prst="rect">
            <a:avLst/>
          </a:prstGeom>
        </p:spPr>
      </p:pic>
      <p:sp>
        <p:nvSpPr>
          <p:cNvPr id="16" name="Pravokotnik 18">
            <a:extLst>
              <a:ext uri="{FF2B5EF4-FFF2-40B4-BE49-F238E27FC236}">
                <a16:creationId xmlns:a16="http://schemas.microsoft.com/office/drawing/2014/main" id="{5334AF99-9FD1-4E36-9C09-411F8A469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0875" y="307437"/>
            <a:ext cx="3130598" cy="399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48" tIns="45624" rIns="91248" bIns="45624"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9pPr>
          </a:lstStyle>
          <a:p>
            <a:pPr>
              <a:buFont typeface="Wingdings" pitchFamily="2" charset="2"/>
              <a:buChar char="§"/>
            </a:pPr>
            <a:r>
              <a:rPr lang="en-GB" altLang="sl-SI" sz="2000" b="1" dirty="0">
                <a:solidFill>
                  <a:srgbClr val="C00000"/>
                </a:solidFill>
                <a:latin typeface="Verdana" pitchFamily="34" charset="0"/>
              </a:rPr>
              <a:t>Build environment</a:t>
            </a:r>
            <a:endParaRPr lang="en-GB" altLang="sl-SI" sz="2000" dirty="0">
              <a:solidFill>
                <a:srgbClr val="C0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7324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ka 7">
            <a:extLst>
              <a:ext uri="{FF2B5EF4-FFF2-40B4-BE49-F238E27FC236}">
                <a16:creationId xmlns:a16="http://schemas.microsoft.com/office/drawing/2014/main" id="{CB7482DD-A2F6-4F79-BF7C-9C55FA2FF55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3612" y="1096498"/>
            <a:ext cx="3306389" cy="2213351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4D449BA6-A2CC-422C-BD25-F91D44476C5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3576" y="1096498"/>
            <a:ext cx="3332462" cy="2213351"/>
          </a:xfrm>
          <a:prstGeom prst="rect">
            <a:avLst/>
          </a:prstGeom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02878B00-C8EB-432D-8BB8-006273A1FC0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97"/>
          <a:stretch/>
        </p:blipFill>
        <p:spPr>
          <a:xfrm>
            <a:off x="329988" y="3985498"/>
            <a:ext cx="3688457" cy="2328901"/>
          </a:xfrm>
          <a:prstGeom prst="rect">
            <a:avLst/>
          </a:prstGeom>
        </p:spPr>
      </p:pic>
      <p:pic>
        <p:nvPicPr>
          <p:cNvPr id="12" name="Slika 11" descr="http://ljubljanski.projekti.si/Data/Sites/1/images/investicijski_projekti/stanovanjska_dejavnost/dolgi_most/160519_otovoritevstanovanjskesoseskedolgimost_nrovan_001.jpeg">
            <a:extLst>
              <a:ext uri="{FF2B5EF4-FFF2-40B4-BE49-F238E27FC236}">
                <a16:creationId xmlns:a16="http://schemas.microsoft.com/office/drawing/2014/main" id="{71ECAB92-8595-4DBD-B27C-F5F8E032C464}"/>
              </a:ext>
            </a:extLst>
          </p:cNvPr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4851" y="3993034"/>
            <a:ext cx="3189991" cy="2335484"/>
          </a:xfrm>
          <a:prstGeom prst="rect">
            <a:avLst/>
          </a:prstGeom>
        </p:spPr>
      </p:pic>
      <p:pic>
        <p:nvPicPr>
          <p:cNvPr id="13" name="Slika 12">
            <a:extLst>
              <a:ext uri="{FF2B5EF4-FFF2-40B4-BE49-F238E27FC236}">
                <a16:creationId xmlns:a16="http://schemas.microsoft.com/office/drawing/2014/main" id="{14792BB8-3058-47A0-A4EA-4661EB75637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8345" y="4015799"/>
            <a:ext cx="4499521" cy="2335484"/>
          </a:xfrm>
          <a:prstGeom prst="rect">
            <a:avLst/>
          </a:prstGeom>
        </p:spPr>
      </p:pic>
      <p:sp>
        <p:nvSpPr>
          <p:cNvPr id="17" name="Pravokotnik 16">
            <a:extLst>
              <a:ext uri="{FF2B5EF4-FFF2-40B4-BE49-F238E27FC236}">
                <a16:creationId xmlns:a16="http://schemas.microsoft.com/office/drawing/2014/main" id="{C430722E-679A-4885-AA24-1990F9897139}"/>
              </a:ext>
            </a:extLst>
          </p:cNvPr>
          <p:cNvSpPr/>
          <p:nvPr/>
        </p:nvSpPr>
        <p:spPr>
          <a:xfrm>
            <a:off x="921776" y="3613221"/>
            <a:ext cx="105821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 eaLnBrk="1" hangingPunct="1">
              <a:buFont typeface="Wingdings" panose="05000000000000000000" pitchFamily="2" charset="2"/>
              <a:buChar char="§"/>
            </a:pPr>
            <a:r>
              <a:rPr lang="en-GB" altLang="sl-SI" sz="1400" dirty="0">
                <a:latin typeface="Verdana" panose="020B0604030504040204" pitchFamily="34" charset="0"/>
                <a:ea typeface="Verdana" panose="020B0604030504040204" pitchFamily="34" charset="0"/>
              </a:rPr>
              <a:t>City of Ljubljana Housing Fund‘s </a:t>
            </a:r>
            <a:r>
              <a:rPr lang="en-GB" altLang="sl-SI" sz="1400" dirty="0" err="1">
                <a:latin typeface="Verdana" panose="020B0604030504040204" pitchFamily="34" charset="0"/>
                <a:ea typeface="Verdana" panose="020B0604030504040204" pitchFamily="34" charset="0"/>
              </a:rPr>
              <a:t>residental</a:t>
            </a:r>
            <a:r>
              <a:rPr lang="en-GB" altLang="sl-SI" sz="1400" dirty="0">
                <a:latin typeface="Verdana" panose="020B0604030504040204" pitchFamily="34" charset="0"/>
                <a:ea typeface="Verdana" panose="020B0604030504040204" pitchFamily="34" charset="0"/>
              </a:rPr>
              <a:t> units/buildings</a:t>
            </a:r>
          </a:p>
        </p:txBody>
      </p:sp>
      <p:pic>
        <p:nvPicPr>
          <p:cNvPr id="19" name="Slika 18">
            <a:extLst>
              <a:ext uri="{FF2B5EF4-FFF2-40B4-BE49-F238E27FC236}">
                <a16:creationId xmlns:a16="http://schemas.microsoft.com/office/drawing/2014/main" id="{39667528-03EB-4311-82C1-E5945485E8B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0444" y="1087370"/>
            <a:ext cx="2951135" cy="2213351"/>
          </a:xfrm>
          <a:prstGeom prst="rect">
            <a:avLst/>
          </a:prstGeom>
        </p:spPr>
      </p:pic>
      <p:sp>
        <p:nvSpPr>
          <p:cNvPr id="20" name="Pravokotnik 19">
            <a:extLst>
              <a:ext uri="{FF2B5EF4-FFF2-40B4-BE49-F238E27FC236}">
                <a16:creationId xmlns:a16="http://schemas.microsoft.com/office/drawing/2014/main" id="{93EB82FB-D516-43C9-BE1D-F6CF15F8468E}"/>
              </a:ext>
            </a:extLst>
          </p:cNvPr>
          <p:cNvSpPr/>
          <p:nvPr/>
        </p:nvSpPr>
        <p:spPr>
          <a:xfrm>
            <a:off x="1196976" y="731790"/>
            <a:ext cx="96493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GB" sz="1400" dirty="0">
                <a:latin typeface="Verdana" panose="020B0604030504040204" pitchFamily="34" charset="0"/>
                <a:ea typeface="Verdana" panose="020B0604030504040204" pitchFamily="34" charset="0"/>
              </a:rPr>
              <a:t>Access to boats on the River </a:t>
            </a:r>
            <a:r>
              <a:rPr lang="en-GB" sz="1400" dirty="0" err="1">
                <a:latin typeface="Verdana" panose="020B0604030504040204" pitchFamily="34" charset="0"/>
                <a:ea typeface="Verdana" panose="020B0604030504040204" pitchFamily="34" charset="0"/>
              </a:rPr>
              <a:t>Ljubljanica</a:t>
            </a:r>
            <a:r>
              <a:rPr lang="en-GB" sz="1400" dirty="0">
                <a:latin typeface="Verdana" panose="020B0604030504040204" pitchFamily="34" charset="0"/>
                <a:ea typeface="Verdana" panose="020B0604030504040204" pitchFamily="34" charset="0"/>
              </a:rPr>
              <a:t> below Butcher's Bridge via a stair lift</a:t>
            </a:r>
            <a:endParaRPr lang="en-GB" sz="140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1" name="Pravokotnik 20">
            <a:extLst>
              <a:ext uri="{FF2B5EF4-FFF2-40B4-BE49-F238E27FC236}">
                <a16:creationId xmlns:a16="http://schemas.microsoft.com/office/drawing/2014/main" id="{DEA69B41-2142-4C90-BDE6-BF0EDE29811A}"/>
              </a:ext>
            </a:extLst>
          </p:cNvPr>
          <p:cNvSpPr/>
          <p:nvPr/>
        </p:nvSpPr>
        <p:spPr>
          <a:xfrm>
            <a:off x="1198627" y="3290749"/>
            <a:ext cx="9649377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48" tIns="45624" rIns="91248" bIns="45624"/>
          <a:lstStyle/>
          <a:p>
            <a:pPr algn="ctr">
              <a:tabLst>
                <a:tab pos="456240" algn="l"/>
              </a:tabLst>
            </a:pP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photos: Association of Paraplegics of the Ljubljana Region archive (left), </a:t>
            </a:r>
            <a:r>
              <a:rPr lang="en-GB" sz="9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Dunja</a:t>
            </a: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9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Wedam</a:t>
            </a: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source: Tourism Ljubljana (middle), </a:t>
            </a:r>
            <a:r>
              <a:rPr lang="en-GB" sz="9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CoL</a:t>
            </a: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archive (right)</a:t>
            </a:r>
          </a:p>
        </p:txBody>
      </p:sp>
      <p:sp>
        <p:nvSpPr>
          <p:cNvPr id="22" name="Pravokotnik 21">
            <a:extLst>
              <a:ext uri="{FF2B5EF4-FFF2-40B4-BE49-F238E27FC236}">
                <a16:creationId xmlns:a16="http://schemas.microsoft.com/office/drawing/2014/main" id="{882BB10D-2334-43F9-B7FC-D61665D44CFE}"/>
              </a:ext>
            </a:extLst>
          </p:cNvPr>
          <p:cNvSpPr/>
          <p:nvPr/>
        </p:nvSpPr>
        <p:spPr>
          <a:xfrm>
            <a:off x="324248" y="6371330"/>
            <a:ext cx="11603618" cy="186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48" tIns="45624" rIns="91248" bIns="45624"/>
          <a:lstStyle/>
          <a:p>
            <a:pPr algn="ctr">
              <a:tabLst>
                <a:tab pos="456240" algn="l"/>
              </a:tabLst>
            </a:pP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photos: City of Ljubljana Housing Fund archive (left and middle), Nik </a:t>
            </a:r>
            <a:r>
              <a:rPr lang="en-GB" sz="9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Rovan</a:t>
            </a: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(right)</a:t>
            </a:r>
            <a:endParaRPr lang="sl-SI" sz="900" dirty="0">
              <a:solidFill>
                <a:schemeClr val="bg2">
                  <a:lumMod val="60000"/>
                  <a:lumOff val="4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605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7">
            <a:extLst>
              <a:ext uri="{FF2B5EF4-FFF2-40B4-BE49-F238E27FC236}">
                <a16:creationId xmlns:a16="http://schemas.microsoft.com/office/drawing/2014/main" id="{F5B6D322-E839-40FD-930E-6FF3B7ECE4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34740" y="3636293"/>
            <a:ext cx="4811022" cy="282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Slika 10">
            <a:extLst>
              <a:ext uri="{FF2B5EF4-FFF2-40B4-BE49-F238E27FC236}">
                <a16:creationId xmlns:a16="http://schemas.microsoft.com/office/drawing/2014/main" id="{633318C2-4BAA-4F5F-AF21-E800380435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37864" y="983486"/>
            <a:ext cx="5884761" cy="3146545"/>
          </a:xfrm>
          <a:custGeom>
            <a:avLst/>
            <a:gdLst>
              <a:gd name="connsiteX0" fmla="*/ 0 w 7279913"/>
              <a:gd name="connsiteY0" fmla="*/ 0 h 3895335"/>
              <a:gd name="connsiteX1" fmla="*/ 7279913 w 7279913"/>
              <a:gd name="connsiteY1" fmla="*/ 0 h 3895335"/>
              <a:gd name="connsiteX2" fmla="*/ 7279913 w 7279913"/>
              <a:gd name="connsiteY2" fmla="*/ 3116976 h 3895335"/>
              <a:gd name="connsiteX3" fmla="*/ 5011287 w 7279913"/>
              <a:gd name="connsiteY3" fmla="*/ 3116976 h 3895335"/>
              <a:gd name="connsiteX4" fmla="*/ 5011287 w 7279913"/>
              <a:gd name="connsiteY4" fmla="*/ 3895335 h 3895335"/>
              <a:gd name="connsiteX5" fmla="*/ 0 w 7279913"/>
              <a:gd name="connsiteY5" fmla="*/ 3895335 h 389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Slika 2">
            <a:extLst>
              <a:ext uri="{FF2B5EF4-FFF2-40B4-BE49-F238E27FC236}">
                <a16:creationId xmlns:a16="http://schemas.microsoft.com/office/drawing/2014/main" id="{38C55215-0B2C-490B-8918-71E7DCE285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66701" y="644624"/>
            <a:ext cx="3471790" cy="2859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ravokotnik 1">
            <a:extLst>
              <a:ext uri="{FF2B5EF4-FFF2-40B4-BE49-F238E27FC236}">
                <a16:creationId xmlns:a16="http://schemas.microsoft.com/office/drawing/2014/main" id="{AD3312F8-CA56-4B5A-8D17-D0A8B6D82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1898" y="381000"/>
            <a:ext cx="3149834" cy="399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48" tIns="45624" rIns="91248" bIns="45624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GB" altLang="sl-SI" sz="2000" b="1" dirty="0">
                <a:solidFill>
                  <a:srgbClr val="C00000"/>
                </a:solidFill>
                <a:latin typeface="Verdana" pitchFamily="34" charset="0"/>
              </a:rPr>
              <a:t>Public green areas</a:t>
            </a:r>
          </a:p>
        </p:txBody>
      </p:sp>
      <p:sp>
        <p:nvSpPr>
          <p:cNvPr id="11" name="Polje z besedilom 2">
            <a:extLst>
              <a:ext uri="{FF2B5EF4-FFF2-40B4-BE49-F238E27FC236}">
                <a16:creationId xmlns:a16="http://schemas.microsoft.com/office/drawing/2014/main" id="{C3886EC3-4112-4538-9155-BD2A2AF081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7864" y="4196315"/>
            <a:ext cx="419895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48" tIns="45624" rIns="91248" bIns="45624"/>
          <a:lstStyle>
            <a:lvl1pPr marL="169863" indent="-169863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9pPr>
          </a:lstStyle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sl-SI" altLang="sl-SI" sz="1400" dirty="0">
                <a:latin typeface="Verdana" pitchFamily="34" charset="0"/>
              </a:rPr>
              <a:t>O</a:t>
            </a:r>
            <a:r>
              <a:rPr lang="en-GB" altLang="sl-SI" sz="1400" dirty="0" err="1">
                <a:latin typeface="Verdana" pitchFamily="34" charset="0"/>
              </a:rPr>
              <a:t>ut</a:t>
            </a:r>
            <a:r>
              <a:rPr lang="en-GB" altLang="sl-SI" sz="1400" dirty="0">
                <a:latin typeface="Verdana" pitchFamily="34" charset="0"/>
              </a:rPr>
              <a:t>-door free to use (sports) facilities: children‘s playgrounds, outdoor fitness’s, street workout parks, recreational and trim trails</a:t>
            </a:r>
          </a:p>
        </p:txBody>
      </p:sp>
      <p:sp>
        <p:nvSpPr>
          <p:cNvPr id="13" name="Pravokotnik 12">
            <a:extLst>
              <a:ext uri="{FF2B5EF4-FFF2-40B4-BE49-F238E27FC236}">
                <a16:creationId xmlns:a16="http://schemas.microsoft.com/office/drawing/2014/main" id="{49A1977C-19B3-45B6-A598-2747BB4D6FD4}"/>
              </a:ext>
            </a:extLst>
          </p:cNvPr>
          <p:cNvSpPr/>
          <p:nvPr/>
        </p:nvSpPr>
        <p:spPr>
          <a:xfrm>
            <a:off x="5462471" y="6459538"/>
            <a:ext cx="481102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48" tIns="45624" rIns="91248" bIns="45624"/>
          <a:lstStyle/>
          <a:p>
            <a:pPr algn="r">
              <a:tabLst>
                <a:tab pos="456240" algn="l"/>
              </a:tabLst>
            </a:pP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photos: Nik Rovan (above), Miha Fras (below) </a:t>
            </a:r>
            <a:endParaRPr lang="sl-SI" sz="900" dirty="0">
              <a:solidFill>
                <a:schemeClr val="bg2">
                  <a:lumMod val="60000"/>
                  <a:lumOff val="4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682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539C3899-3A17-4F34-A1D4-91ECDF9573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9142" y="2916213"/>
            <a:ext cx="4846207" cy="3523182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FE01206A-63F4-4409-BAF9-82EA1DF7F2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24671" y="3420269"/>
            <a:ext cx="4144113" cy="3019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C930E3C7-DFC0-4267-BBC8-8CECE3AEC4E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>
          <a:xfrm>
            <a:off x="8833972" y="899989"/>
            <a:ext cx="2867665" cy="2419998"/>
          </a:xfrm>
          <a:prstGeom prst="rect">
            <a:avLst/>
          </a:prstGeom>
        </p:spPr>
      </p:pic>
      <p:sp>
        <p:nvSpPr>
          <p:cNvPr id="8" name="Rectangle 16">
            <a:extLst>
              <a:ext uri="{FF2B5EF4-FFF2-40B4-BE49-F238E27FC236}">
                <a16:creationId xmlns:a16="http://schemas.microsoft.com/office/drawing/2014/main" id="{47A2D9CF-322B-4A57-B42E-12698911B6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2348" y="381000"/>
            <a:ext cx="3666001" cy="399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48" tIns="45624" rIns="91248" bIns="45624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GB" altLang="sl-SI" sz="2000" b="1" dirty="0">
                <a:solidFill>
                  <a:srgbClr val="C00000"/>
                </a:solidFill>
                <a:latin typeface="Verdana" pitchFamily="34" charset="0"/>
              </a:rPr>
              <a:t>City‘s public transport</a:t>
            </a:r>
          </a:p>
        </p:txBody>
      </p:sp>
      <p:sp>
        <p:nvSpPr>
          <p:cNvPr id="12" name="Polje z besedilom 2">
            <a:extLst>
              <a:ext uri="{FF2B5EF4-FFF2-40B4-BE49-F238E27FC236}">
                <a16:creationId xmlns:a16="http://schemas.microsoft.com/office/drawing/2014/main" id="{B220266C-422F-4CEE-950E-274F38AE89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091" y="940720"/>
            <a:ext cx="4862738" cy="181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48" tIns="45624" rIns="91248" bIns="45624">
            <a:spAutoFit/>
          </a:bodyPr>
          <a:lstStyle>
            <a:lvl1pPr marL="171450" indent="-17145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9pPr>
          </a:lstStyle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GB" altLang="sl-SI" sz="1400" dirty="0">
                <a:latin typeface="Verdana" panose="020B0604030504040204" pitchFamily="34" charset="0"/>
                <a:ea typeface="Verdana" panose="020B0604030504040204" pitchFamily="34" charset="0"/>
              </a:rPr>
              <a:t>Low-floor buses</a:t>
            </a:r>
          </a:p>
          <a:p>
            <a:pPr marL="0" indent="0" algn="just"/>
            <a:endParaRPr lang="en-GB" altLang="sl-SI" sz="1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GB" altLang="sl-SI" sz="1400" dirty="0">
                <a:latin typeface="Verdana" panose="020B0604030504040204" pitchFamily="34" charset="0"/>
                <a:ea typeface="Verdana" panose="020B0604030504040204" pitchFamily="34" charset="0"/>
              </a:rPr>
              <a:t>‚</a:t>
            </a:r>
            <a:r>
              <a:rPr lang="en-GB" altLang="sl-SI" sz="1400" dirty="0" err="1">
                <a:latin typeface="Verdana" panose="020B0604030504040204" pitchFamily="34" charset="0"/>
                <a:ea typeface="Verdana" panose="020B0604030504040204" pitchFamily="34" charset="0"/>
              </a:rPr>
              <a:t>Kavalir</a:t>
            </a:r>
            <a:r>
              <a:rPr lang="en-GB" altLang="sl-SI" sz="1400" dirty="0">
                <a:latin typeface="Verdana" panose="020B0604030504040204" pitchFamily="34" charset="0"/>
                <a:ea typeface="Verdana" panose="020B0604030504040204" pitchFamily="34" charset="0"/>
              </a:rPr>
              <a:t>‘ (Cavalier) electric vehicles </a:t>
            </a:r>
            <a:r>
              <a:rPr lang="sl-SI" altLang="sl-SI" sz="1400" dirty="0" err="1">
                <a:latin typeface="Verdana" panose="020B0604030504040204" pitchFamily="34" charset="0"/>
                <a:ea typeface="Verdana" panose="020B0604030504040204" pitchFamily="34" charset="0"/>
              </a:rPr>
              <a:t>for</a:t>
            </a:r>
            <a:r>
              <a:rPr lang="sl-SI" altLang="sl-SI" sz="1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altLang="sl-SI" sz="1400" dirty="0" err="1">
                <a:latin typeface="Verdana" panose="020B0604030504040204" pitchFamily="34" charset="0"/>
                <a:ea typeface="Verdana" panose="020B0604030504040204" pitchFamily="34" charset="0"/>
              </a:rPr>
              <a:t>free</a:t>
            </a:r>
            <a:r>
              <a:rPr lang="sl-SI" altLang="sl-SI" sz="1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altLang="sl-SI" sz="1400" dirty="0" err="1">
                <a:latin typeface="Verdana" panose="020B0604030504040204" pitchFamily="34" charset="0"/>
                <a:ea typeface="Verdana" panose="020B0604030504040204" pitchFamily="34" charset="0"/>
              </a:rPr>
              <a:t>rides</a:t>
            </a:r>
            <a:r>
              <a:rPr lang="sl-SI" altLang="sl-SI" sz="1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altLang="sl-SI" sz="1400" dirty="0">
                <a:latin typeface="Verdana" panose="020B0604030504040204" pitchFamily="34" charset="0"/>
                <a:ea typeface="Verdana" panose="020B0604030504040204" pitchFamily="34" charset="0"/>
              </a:rPr>
              <a:t>in the city eco zone </a:t>
            </a:r>
          </a:p>
          <a:p>
            <a:pPr marL="0" indent="0" algn="just"/>
            <a:endParaRPr lang="en-GB" altLang="sl-SI" sz="1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GB" sz="1400" dirty="0">
                <a:latin typeface="Verdana" panose="020B0604030504040204" pitchFamily="34" charset="0"/>
                <a:ea typeface="Verdana" panose="020B0604030504040204" pitchFamily="34" charset="0"/>
              </a:rPr>
              <a:t>Bus stops with screens showing arrivals</a:t>
            </a:r>
            <a:endParaRPr lang="sl-SI" sz="1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l-SI" altLang="sl-SI" sz="1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l-SI" altLang="sl-SI" sz="1400" dirty="0">
                <a:latin typeface="Verdana" panose="020B0604030504040204" pitchFamily="34" charset="0"/>
                <a:ea typeface="Verdana" panose="020B0604030504040204" pitchFamily="34" charset="0"/>
              </a:rPr>
              <a:t>2 </a:t>
            </a:r>
            <a:r>
              <a:rPr lang="sl-SI" altLang="sl-SI" sz="1400" dirty="0" err="1">
                <a:latin typeface="Verdana" panose="020B0604030504040204" pitchFamily="34" charset="0"/>
                <a:ea typeface="Verdana" panose="020B0604030504040204" pitchFamily="34" charset="0"/>
              </a:rPr>
              <a:t>accessible</a:t>
            </a:r>
            <a:r>
              <a:rPr lang="sl-SI" altLang="sl-SI" sz="1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altLang="sl-SI" sz="1400" dirty="0" err="1">
                <a:latin typeface="Verdana" panose="020B0604030504040204" pitchFamily="34" charset="0"/>
                <a:ea typeface="Verdana" panose="020B0604030504040204" pitchFamily="34" charset="0"/>
              </a:rPr>
              <a:t>tourist</a:t>
            </a:r>
            <a:r>
              <a:rPr lang="sl-SI" altLang="sl-SI" sz="1400" dirty="0">
                <a:latin typeface="Verdana" panose="020B0604030504040204" pitchFamily="34" charset="0"/>
                <a:ea typeface="Verdana" panose="020B0604030504040204" pitchFamily="34" charset="0"/>
              </a:rPr>
              <a:t> bus</a:t>
            </a:r>
            <a:endParaRPr lang="en-GB" altLang="sl-SI"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Pravokotnik 27">
            <a:extLst>
              <a:ext uri="{FF2B5EF4-FFF2-40B4-BE49-F238E27FC236}">
                <a16:creationId xmlns:a16="http://schemas.microsoft.com/office/drawing/2014/main" id="{019C8C20-FF17-4393-B051-54459C4DD4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5167" y="6430934"/>
            <a:ext cx="1463617" cy="216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48" tIns="45624" rIns="91248" bIns="4562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9pPr>
          </a:lstStyle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en-GB" altLang="sl-SI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itchFamily="34" charset="0"/>
              </a:rPr>
              <a:t>photo: </a:t>
            </a:r>
            <a:r>
              <a:rPr lang="sl-SI" altLang="sl-SI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itchFamily="34" charset="0"/>
              </a:rPr>
              <a:t>Blaž Pogačar</a:t>
            </a:r>
            <a:r>
              <a:rPr lang="en-GB" altLang="sl-SI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14" name="Pravokotnik 27">
            <a:extLst>
              <a:ext uri="{FF2B5EF4-FFF2-40B4-BE49-F238E27FC236}">
                <a16:creationId xmlns:a16="http://schemas.microsoft.com/office/drawing/2014/main" id="{3ED8E66C-8790-4263-9504-B4D2959517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61577" y="3319986"/>
            <a:ext cx="1463617" cy="230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altLang="sl-SI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photo: </a:t>
            </a:r>
            <a:r>
              <a:rPr lang="sl-SI" altLang="sl-SI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Miha Fras</a:t>
            </a:r>
            <a:endParaRPr lang="en-GB" altLang="sl-SI" sz="900" dirty="0">
              <a:solidFill>
                <a:schemeClr val="bg2">
                  <a:lumMod val="60000"/>
                  <a:lumOff val="4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5973F362-4EC0-29F3-A6A1-7CA55F20EA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5348" y="910501"/>
            <a:ext cx="2970309" cy="1966202"/>
          </a:xfrm>
          <a:prstGeom prst="rect">
            <a:avLst/>
          </a:prstGeom>
        </p:spPr>
      </p:pic>
      <p:sp>
        <p:nvSpPr>
          <p:cNvPr id="3" name="PoljeZBesedilom 2">
            <a:extLst>
              <a:ext uri="{FF2B5EF4-FFF2-40B4-BE49-F238E27FC236}">
                <a16:creationId xmlns:a16="http://schemas.microsoft.com/office/drawing/2014/main" id="{A8F65752-2621-7926-762A-1CDF5A52C72F}"/>
              </a:ext>
            </a:extLst>
          </p:cNvPr>
          <p:cNvSpPr txBox="1"/>
          <p:nvPr/>
        </p:nvSpPr>
        <p:spPr>
          <a:xfrm>
            <a:off x="5837663" y="2916336"/>
            <a:ext cx="25202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100" dirty="0" err="1"/>
              <a:t>photo</a:t>
            </a:r>
            <a:r>
              <a:rPr lang="sl-SI" sz="1100" dirty="0"/>
              <a:t>: DP ljubljanske pokrajine</a:t>
            </a:r>
          </a:p>
        </p:txBody>
      </p:sp>
    </p:spTree>
    <p:extLst>
      <p:ext uri="{BB962C8B-B14F-4D97-AF65-F5344CB8AC3E}">
        <p14:creationId xmlns:p14="http://schemas.microsoft.com/office/powerpoint/2010/main" val="29896487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2CEDCAA-7EB0-7B39-280E-41386C378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Transportation in the ecological zone - 2 wheelchair trailers available free of charge in the premises of JZ </a:t>
            </a:r>
            <a:r>
              <a:rPr lang="en-US" sz="2000" dirty="0" err="1">
                <a:solidFill>
                  <a:schemeClr val="tx1"/>
                </a:solidFill>
              </a:rPr>
              <a:t>Turizem</a:t>
            </a:r>
            <a:r>
              <a:rPr lang="en-US" sz="2000" dirty="0">
                <a:solidFill>
                  <a:schemeClr val="tx1"/>
                </a:solidFill>
              </a:rPr>
              <a:t> Ljubljana</a:t>
            </a:r>
            <a:endParaRPr lang="sl-SI" sz="2000" dirty="0">
              <a:solidFill>
                <a:schemeClr val="tx1"/>
              </a:solidFill>
            </a:endParaRPr>
          </a:p>
        </p:txBody>
      </p:sp>
      <p:pic>
        <p:nvPicPr>
          <p:cNvPr id="4" name="Označba mesta vsebine 3">
            <a:extLst>
              <a:ext uri="{FF2B5EF4-FFF2-40B4-BE49-F238E27FC236}">
                <a16:creationId xmlns:a16="http://schemas.microsoft.com/office/drawing/2014/main" id="{E6DF89F6-7146-7AF4-7CD1-1B472535F2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9679" y="2052117"/>
            <a:ext cx="8321829" cy="367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4109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ka 6">
            <a:extLst>
              <a:ext uri="{FF2B5EF4-FFF2-40B4-BE49-F238E27FC236}">
                <a16:creationId xmlns:a16="http://schemas.microsoft.com/office/drawing/2014/main" id="{9DF6116C-2E06-4B69-8BAB-B0B64A3453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17606" y="3780232"/>
            <a:ext cx="3960439" cy="2324098"/>
          </a:xfrm>
          <a:prstGeom prst="rect">
            <a:avLst/>
          </a:prstGeom>
        </p:spPr>
      </p:pic>
      <p:pic>
        <p:nvPicPr>
          <p:cNvPr id="4" name="Picture 5" descr="C:\Users\zagar\Desktop\IC Pika_photo B. Zupancic.jpg">
            <a:extLst>
              <a:ext uri="{FF2B5EF4-FFF2-40B4-BE49-F238E27FC236}">
                <a16:creationId xmlns:a16="http://schemas.microsoft.com/office/drawing/2014/main" id="{03966AB0-724B-4138-865F-E349D76B91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77262" y="1695558"/>
            <a:ext cx="4682342" cy="2503619"/>
          </a:xfrm>
          <a:custGeom>
            <a:avLst/>
            <a:gdLst>
              <a:gd name="connsiteX0" fmla="*/ 0 w 7279913"/>
              <a:gd name="connsiteY0" fmla="*/ 0 h 3895335"/>
              <a:gd name="connsiteX1" fmla="*/ 7279913 w 7279913"/>
              <a:gd name="connsiteY1" fmla="*/ 0 h 3895335"/>
              <a:gd name="connsiteX2" fmla="*/ 7279913 w 7279913"/>
              <a:gd name="connsiteY2" fmla="*/ 3116976 h 3895335"/>
              <a:gd name="connsiteX3" fmla="*/ 5011287 w 7279913"/>
              <a:gd name="connsiteY3" fmla="*/ 3116976 h 3895335"/>
              <a:gd name="connsiteX4" fmla="*/ 5011287 w 7279913"/>
              <a:gd name="connsiteY4" fmla="*/ 3895335 h 3895335"/>
              <a:gd name="connsiteX5" fmla="*/ 0 w 7279913"/>
              <a:gd name="connsiteY5" fmla="*/ 3895335 h 389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EEEE74D5-0774-403A-A581-1D05AE4F71F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06743" y="1567406"/>
            <a:ext cx="2599839" cy="2141264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5C926AE0-3F39-4F0D-9476-E745E0F304B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3463471" y="4292044"/>
            <a:ext cx="3252217" cy="1814444"/>
          </a:xfrm>
          <a:prstGeom prst="rect">
            <a:avLst/>
          </a:prstGeom>
        </p:spPr>
      </p:pic>
      <p:sp>
        <p:nvSpPr>
          <p:cNvPr id="9" name="Pravokotnik 8">
            <a:extLst>
              <a:ext uri="{FF2B5EF4-FFF2-40B4-BE49-F238E27FC236}">
                <a16:creationId xmlns:a16="http://schemas.microsoft.com/office/drawing/2014/main" id="{BB0984B8-3D78-461B-9B09-AF680ED726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2268" y="447742"/>
            <a:ext cx="3685237" cy="399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48" tIns="45624" rIns="91248" bIns="45624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GB" altLang="sl-SI" sz="2000" b="1" dirty="0">
                <a:solidFill>
                  <a:srgbClr val="C00000"/>
                </a:solidFill>
                <a:latin typeface="Verdana" pitchFamily="34" charset="0"/>
              </a:rPr>
              <a:t>Services/programmes</a:t>
            </a:r>
          </a:p>
        </p:txBody>
      </p:sp>
      <p:pic>
        <p:nvPicPr>
          <p:cNvPr id="18" name="Slika 17">
            <a:extLst>
              <a:ext uri="{FF2B5EF4-FFF2-40B4-BE49-F238E27FC236}">
                <a16:creationId xmlns:a16="http://schemas.microsoft.com/office/drawing/2014/main" id="{E5C69D6E-E1EC-4884-9A75-A1A12C06353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288" y="1911214"/>
            <a:ext cx="2797265" cy="4196946"/>
          </a:xfrm>
          <a:prstGeom prst="rect">
            <a:avLst/>
          </a:prstGeom>
        </p:spPr>
      </p:pic>
      <p:sp>
        <p:nvSpPr>
          <p:cNvPr id="20" name="Pravokotnik 19">
            <a:extLst>
              <a:ext uri="{FF2B5EF4-FFF2-40B4-BE49-F238E27FC236}">
                <a16:creationId xmlns:a16="http://schemas.microsoft.com/office/drawing/2014/main" id="{24C98239-D72A-48EA-B85F-6631A67CC19F}"/>
              </a:ext>
            </a:extLst>
          </p:cNvPr>
          <p:cNvSpPr/>
          <p:nvPr/>
        </p:nvSpPr>
        <p:spPr>
          <a:xfrm>
            <a:off x="418516" y="1105207"/>
            <a:ext cx="1037546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GB" sz="1400" dirty="0">
                <a:latin typeface="Verdana" panose="020B0604030504040204" pitchFamily="34" charset="0"/>
                <a:ea typeface="Verdana" panose="020B0604030504040204" pitchFamily="34" charset="0"/>
              </a:rPr>
              <a:t>Besides the obligatory duties set by laws, City co-finance diverse range of programmes and services for people with disabilities/ elderly through regular public tenders.</a:t>
            </a:r>
          </a:p>
          <a:p>
            <a:pPr algn="just">
              <a:spcAft>
                <a:spcPts val="0"/>
              </a:spcAft>
            </a:pPr>
            <a:endParaRPr lang="en-GB" sz="140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3" name="Pravokotnik 22">
            <a:extLst>
              <a:ext uri="{FF2B5EF4-FFF2-40B4-BE49-F238E27FC236}">
                <a16:creationId xmlns:a16="http://schemas.microsoft.com/office/drawing/2014/main" id="{F4D46AAD-2A56-4C37-8D3E-D97A316636E3}"/>
              </a:ext>
            </a:extLst>
          </p:cNvPr>
          <p:cNvSpPr/>
          <p:nvPr/>
        </p:nvSpPr>
        <p:spPr>
          <a:xfrm>
            <a:off x="564288" y="6128343"/>
            <a:ext cx="10242293" cy="34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48" tIns="45624" rIns="91248" bIns="45624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itchFamily="34" charset="0"/>
              </a:rPr>
              <a:t>photos: Urška </a:t>
            </a:r>
            <a:r>
              <a:rPr lang="en-GB" sz="9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Verdana" pitchFamily="34" charset="0"/>
              </a:rPr>
              <a:t>Boljkovač</a:t>
            </a: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itchFamily="34" charset="0"/>
              </a:rPr>
              <a:t> (left), Blaž </a:t>
            </a:r>
            <a:r>
              <a:rPr lang="en-GB" sz="9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Verdana" pitchFamily="34" charset="0"/>
              </a:rPr>
              <a:t>Zupančič</a:t>
            </a: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itchFamily="34" charset="0"/>
              </a:rPr>
              <a:t>, source: </a:t>
            </a:r>
            <a:r>
              <a:rPr lang="en-GB" sz="9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Verdana" pitchFamily="34" charset="0"/>
              </a:rPr>
              <a:t>Curk</a:t>
            </a: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itchFamily="34" charset="0"/>
              </a:rPr>
              <a:t> Architecture archive (above in the middle), Nada </a:t>
            </a:r>
            <a:r>
              <a:rPr lang="en-GB" sz="9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Verdana" pitchFamily="34" charset="0"/>
              </a:rPr>
              <a:t>Žgank</a:t>
            </a: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itchFamily="34" charset="0"/>
              </a:rPr>
              <a:t>, source: Janez </a:t>
            </a:r>
            <a:r>
              <a:rPr lang="en-GB" sz="9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Verdana" pitchFamily="34" charset="0"/>
              </a:rPr>
              <a:t>Levec</a:t>
            </a: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itchFamily="34" charset="0"/>
              </a:rPr>
              <a:t> Centre Ljubljana archive (below in the middle), Miha Fras (above on right), Nik Rovan (below on right)</a:t>
            </a:r>
          </a:p>
        </p:txBody>
      </p:sp>
    </p:spTree>
    <p:extLst>
      <p:ext uri="{BB962C8B-B14F-4D97-AF65-F5344CB8AC3E}">
        <p14:creationId xmlns:p14="http://schemas.microsoft.com/office/powerpoint/2010/main" val="17591213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Polje z besedilom 2"/>
          <p:cNvSpPr txBox="1">
            <a:spLocks noChangeArrowheads="1"/>
          </p:cNvSpPr>
          <p:nvPr/>
        </p:nvSpPr>
        <p:spPr bwMode="auto">
          <a:xfrm>
            <a:off x="6369050" y="1287463"/>
            <a:ext cx="54959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48" tIns="45624" rIns="91248" bIns="4562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9pPr>
          </a:lstStyle>
          <a:p>
            <a:r>
              <a:rPr lang="en-GB" altLang="sl-SI" sz="1100"/>
              <a:t> </a:t>
            </a:r>
          </a:p>
        </p:txBody>
      </p:sp>
      <p:sp>
        <p:nvSpPr>
          <p:cNvPr id="14" name="Pravokotnik 13">
            <a:extLst>
              <a:ext uri="{FF2B5EF4-FFF2-40B4-BE49-F238E27FC236}">
                <a16:creationId xmlns:a16="http://schemas.microsoft.com/office/drawing/2014/main" id="{C480E18A-DA76-4858-AF4D-95B0BB0FA0CE}"/>
              </a:ext>
            </a:extLst>
          </p:cNvPr>
          <p:cNvSpPr/>
          <p:nvPr/>
        </p:nvSpPr>
        <p:spPr>
          <a:xfrm>
            <a:off x="8626277" y="5825455"/>
            <a:ext cx="2643187" cy="230187"/>
          </a:xfrm>
          <a:prstGeom prst="rect">
            <a:avLst/>
          </a:prstGeom>
        </p:spPr>
        <p:txBody>
          <a:bodyPr lIns="91248" tIns="45624" rIns="91248" bIns="45624">
            <a:spAutoFit/>
          </a:bodyPr>
          <a:lstStyle/>
          <a:p>
            <a:pPr algn="r">
              <a:defRPr/>
            </a:pPr>
            <a:r>
              <a:rPr lang="en-GB" sz="9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(photo</a:t>
            </a:r>
            <a:r>
              <a:rPr lang="sl-SI" sz="9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s: Miha Fras)</a:t>
            </a:r>
            <a:endParaRPr lang="en-GB" sz="900" dirty="0">
              <a:solidFill>
                <a:schemeClr val="bg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3" name="Picture 2" descr="O:\FOTOGRAFIJE\Brosura Dostopna Ljubljana_uporabljene fotografije po vrsti\142_190628 Druga violina_foto.miha.fras_008_1.JPG">
            <a:extLst>
              <a:ext uri="{FF2B5EF4-FFF2-40B4-BE49-F238E27FC236}">
                <a16:creationId xmlns:a16="http://schemas.microsoft.com/office/drawing/2014/main" id="{FB0C7B8B-228D-400C-8888-9A4B70204C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00912" y="708724"/>
            <a:ext cx="5358907" cy="321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O:\FOTOGRAFIJE\Brosura Dostopna Ljubljana_uporabljene fotografije po vrsti\132_Kosarka na vozickih_foto arhiv DPLJP.jpg">
            <a:extLst>
              <a:ext uri="{FF2B5EF4-FFF2-40B4-BE49-F238E27FC236}">
                <a16:creationId xmlns:a16="http://schemas.microsoft.com/office/drawing/2014/main" id="{95FB1961-E861-4C11-809B-66E5126A07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 bwMode="auto">
          <a:xfrm>
            <a:off x="9226758" y="4017840"/>
            <a:ext cx="2468432" cy="2325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O:\FOTOGRAFIJE\Brosura Dostopna Ljubljana_uporabljene fotografije po vrsti\126_OA3_K. Poropat_YHD.tif">
            <a:extLst>
              <a:ext uri="{FF2B5EF4-FFF2-40B4-BE49-F238E27FC236}">
                <a16:creationId xmlns:a16="http://schemas.microsoft.com/office/drawing/2014/main" id="{740471CB-40EC-4CCD-8408-C0196C7224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80749" y="713311"/>
            <a:ext cx="4343962" cy="3211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O:\FOTOGRAFIJE\Brosura Dostopna Ljubljana_uporabljene fotografije po vrsti\143_190626 65+_foto.miha.fras_026_1.JPG">
            <a:extLst>
              <a:ext uri="{FF2B5EF4-FFF2-40B4-BE49-F238E27FC236}">
                <a16:creationId xmlns:a16="http://schemas.microsoft.com/office/drawing/2014/main" id="{C32AA85F-9744-47F6-8AD2-6D5AE7467E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97253" y="4001002"/>
            <a:ext cx="3182018" cy="2342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O:\FOTOGRAFIJE\Brosura Dostopna Ljubljana_uporabljene fotografije po vrsti\152_Računalniški tečaj za starejše_foto arhiv SLS.jpg">
            <a:extLst>
              <a:ext uri="{FF2B5EF4-FFF2-40B4-BE49-F238E27FC236}">
                <a16:creationId xmlns:a16="http://schemas.microsoft.com/office/drawing/2014/main" id="{9DA4A502-8BA1-452E-AC7C-79A2E4E49B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224971" y="3996333"/>
            <a:ext cx="2468434" cy="232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O:\FOTOGRAFIJE\Brosura Dostopna Ljubljana_uporabljene fotografije po vrsti\139_180226 Dnevni center_Povšetova 20_foto.miha.fras_022.JPG">
            <a:extLst>
              <a:ext uri="{FF2B5EF4-FFF2-40B4-BE49-F238E27FC236}">
                <a16:creationId xmlns:a16="http://schemas.microsoft.com/office/drawing/2014/main" id="{9CF85226-0217-4725-8AD2-4C8DA0331A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732959" y="3996333"/>
            <a:ext cx="2468434" cy="232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ravokotnik 2">
            <a:extLst>
              <a:ext uri="{FF2B5EF4-FFF2-40B4-BE49-F238E27FC236}">
                <a16:creationId xmlns:a16="http://schemas.microsoft.com/office/drawing/2014/main" id="{0C166A6D-B9C8-41DB-9395-068E0F90DC1D}"/>
              </a:ext>
            </a:extLst>
          </p:cNvPr>
          <p:cNvSpPr/>
          <p:nvPr/>
        </p:nvSpPr>
        <p:spPr>
          <a:xfrm>
            <a:off x="997253" y="6362556"/>
            <a:ext cx="10723302" cy="34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48" tIns="45624" rIns="91248" bIns="45624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itchFamily="34" charset="0"/>
              </a:rPr>
              <a:t>photos: </a:t>
            </a:r>
            <a:r>
              <a:rPr lang="en-GB" sz="9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Verdana" pitchFamily="34" charset="0"/>
              </a:rPr>
              <a:t>Klaudija</a:t>
            </a: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itchFamily="34" charset="0"/>
              </a:rPr>
              <a:t> </a:t>
            </a:r>
            <a:r>
              <a:rPr lang="en-GB" sz="9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Verdana" pitchFamily="34" charset="0"/>
              </a:rPr>
              <a:t>Poropat</a:t>
            </a: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itchFamily="34" charset="0"/>
              </a:rPr>
              <a:t> (above on left), Miha Fras (above on right, below on left, below the third)</a:t>
            </a:r>
            <a:r>
              <a:rPr lang="sl-SI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itchFamily="34" charset="0"/>
              </a:rPr>
              <a:t>, </a:t>
            </a:r>
            <a:r>
              <a:rPr lang="en-GB" sz="9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Verdana" pitchFamily="34" charset="0"/>
              </a:rPr>
              <a:t>CoL</a:t>
            </a: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itchFamily="34" charset="0"/>
              </a:rPr>
              <a:t> Local Self-Government Office archive (below the second), Association of Paraplegics of the Ljubljana Region archive (below on right)</a:t>
            </a:r>
          </a:p>
        </p:txBody>
      </p:sp>
    </p:spTree>
    <p:extLst>
      <p:ext uri="{BB962C8B-B14F-4D97-AF65-F5344CB8AC3E}">
        <p14:creationId xmlns:p14="http://schemas.microsoft.com/office/powerpoint/2010/main" val="16208043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ka 7">
            <a:extLst>
              <a:ext uri="{FF2B5EF4-FFF2-40B4-BE49-F238E27FC236}">
                <a16:creationId xmlns:a16="http://schemas.microsoft.com/office/drawing/2014/main" id="{92AA30FB-7040-4326-9C46-55A70745C3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18354" y="2800861"/>
            <a:ext cx="5969747" cy="3503218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225AAFDB-AD1C-465E-BA72-96BFD4DCF4C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537" y="3218798"/>
            <a:ext cx="4642060" cy="3094706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62D40984-1F34-4248-956E-35E1D9AF4EC8}"/>
              </a:ext>
            </a:extLst>
          </p:cNvPr>
          <p:cNvPicPr/>
          <p:nvPr/>
        </p:nvPicPr>
        <p:blipFill rotWithShape="1">
          <a:blip r:embed="rId5"/>
          <a:srcRect r="2" b="4946"/>
          <a:stretch/>
        </p:blipFill>
        <p:spPr bwMode="auto">
          <a:xfrm>
            <a:off x="847537" y="813541"/>
            <a:ext cx="4210012" cy="2292856"/>
          </a:xfrm>
          <a:custGeom>
            <a:avLst/>
            <a:gdLst>
              <a:gd name="connsiteX0" fmla="*/ 0 w 7279913"/>
              <a:gd name="connsiteY0" fmla="*/ 0 h 3895335"/>
              <a:gd name="connsiteX1" fmla="*/ 7279913 w 7279913"/>
              <a:gd name="connsiteY1" fmla="*/ 0 h 3895335"/>
              <a:gd name="connsiteX2" fmla="*/ 7279913 w 7279913"/>
              <a:gd name="connsiteY2" fmla="*/ 3116976 h 3895335"/>
              <a:gd name="connsiteX3" fmla="*/ 5011287 w 7279913"/>
              <a:gd name="connsiteY3" fmla="*/ 3116976 h 3895335"/>
              <a:gd name="connsiteX4" fmla="*/ 5011287 w 7279913"/>
              <a:gd name="connsiteY4" fmla="*/ 3895335 h 3895335"/>
              <a:gd name="connsiteX5" fmla="*/ 0 w 7279913"/>
              <a:gd name="connsiteY5" fmla="*/ 3895335 h 389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Pravokotnik 7">
            <a:extLst>
              <a:ext uri="{FF2B5EF4-FFF2-40B4-BE49-F238E27FC236}">
                <a16:creationId xmlns:a16="http://schemas.microsoft.com/office/drawing/2014/main" id="{E66C8D3C-E5E2-4280-A672-CC60125A0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7199" y="301224"/>
            <a:ext cx="4600552" cy="399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48" tIns="45624" rIns="91248" bIns="45624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GB" altLang="sl-SI" sz="2000" b="1" dirty="0">
                <a:solidFill>
                  <a:srgbClr val="C00000"/>
                </a:solidFill>
                <a:latin typeface="Verdana" pitchFamily="34" charset="0"/>
              </a:rPr>
              <a:t>Information/communication</a:t>
            </a:r>
          </a:p>
        </p:txBody>
      </p:sp>
      <p:sp>
        <p:nvSpPr>
          <p:cNvPr id="18" name="Polje z besedilom 2">
            <a:extLst>
              <a:ext uri="{FF2B5EF4-FFF2-40B4-BE49-F238E27FC236}">
                <a16:creationId xmlns:a16="http://schemas.microsoft.com/office/drawing/2014/main" id="{ED1A0474-EB72-4762-8F9E-6031D5896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1438" y="834521"/>
            <a:ext cx="4972625" cy="1600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48" tIns="45624" rIns="91248" bIns="45624">
            <a:spAutoFit/>
          </a:bodyPr>
          <a:lstStyle>
            <a:lvl1pPr marL="171450" indent="-17145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altLang="sl-SI" sz="1400" dirty="0">
                <a:latin typeface="Verdana" panose="020B0604030504040204" pitchFamily="34" charset="0"/>
                <a:ea typeface="Verdana" panose="020B0604030504040204" pitchFamily="34" charset="0"/>
              </a:rPr>
              <a:t>City’s official web page </a:t>
            </a:r>
            <a:r>
              <a:rPr lang="sl-SI" altLang="sl-SI" sz="1400" dirty="0">
                <a:latin typeface="Verdana" panose="020B0604030504040204" pitchFamily="34" charset="0"/>
                <a:ea typeface="Verdana" panose="020B060403050404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www.ljubljana.si</a:t>
            </a:r>
            <a:r>
              <a:rPr lang="sl-SI" altLang="sl-SI" sz="1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altLang="sl-SI" sz="1400" dirty="0">
                <a:latin typeface="Verdana" panose="020B0604030504040204" pitchFamily="34" charset="0"/>
                <a:ea typeface="Verdana" panose="020B0604030504040204" pitchFamily="34" charset="0"/>
              </a:rPr>
              <a:t>complies with double »A« level of WAI’s</a:t>
            </a:r>
            <a:r>
              <a:rPr lang="sl-SI" altLang="sl-SI" sz="1400" dirty="0">
                <a:latin typeface="Verdana" panose="020B0604030504040204" pitchFamily="34" charset="0"/>
                <a:ea typeface="Verdana" panose="020B0604030504040204" pitchFamily="34" charset="0"/>
              </a:rPr>
              <a:t> WCAG 2.0 standard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sl-SI" altLang="sl-SI" sz="1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l-SI" altLang="sl-SI" sz="1400" dirty="0" err="1">
                <a:latin typeface="Verdana" panose="020B0604030504040204" pitchFamily="34" charset="0"/>
                <a:ea typeface="Verdana" panose="020B0604030504040204" pitchFamily="34" charset="0"/>
              </a:rPr>
              <a:t>City‘s</a:t>
            </a:r>
            <a:r>
              <a:rPr lang="sl-SI" altLang="sl-SI" sz="1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altLang="sl-SI" sz="1400" dirty="0">
                <a:latin typeface="Verdana" panose="020B0604030504040204" pitchFamily="34" charset="0"/>
                <a:ea typeface="Verdana" panose="020B0604030504040204" pitchFamily="34" charset="0"/>
              </a:rPr>
              <a:t>Information point for people of the age 65+ and for people with disabilities</a:t>
            </a:r>
            <a:r>
              <a:rPr lang="sl-SI" altLang="sl-SI" sz="1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altLang="sl-SI" sz="1400" dirty="0" err="1">
                <a:latin typeface="Verdana" panose="020B0604030504040204" pitchFamily="34" charset="0"/>
                <a:ea typeface="Verdana" panose="020B0604030504040204" pitchFamily="34" charset="0"/>
              </a:rPr>
              <a:t>operates</a:t>
            </a:r>
            <a:r>
              <a:rPr lang="sl-SI" altLang="sl-SI" sz="1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>
                <a:latin typeface="Verdana" panose="020B0604030504040204" pitchFamily="34" charset="0"/>
                <a:ea typeface="Verdana" panose="020B0604030504040204" pitchFamily="34" charset="0"/>
              </a:rPr>
              <a:t>in the city centre, near </a:t>
            </a:r>
            <a:r>
              <a:rPr lang="sl-SI" sz="1400" dirty="0" err="1">
                <a:latin typeface="Verdana" panose="020B0604030504040204" pitchFamily="34" charset="0"/>
                <a:ea typeface="Verdana" panose="020B0604030504040204" pitchFamily="34" charset="0"/>
              </a:rPr>
              <a:t>the</a:t>
            </a:r>
            <a:r>
              <a:rPr lang="sl-SI" sz="1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>
                <a:latin typeface="Verdana" panose="020B0604030504040204" pitchFamily="34" charset="0"/>
                <a:ea typeface="Verdana" panose="020B0604030504040204" pitchFamily="34" charset="0"/>
              </a:rPr>
              <a:t>City Hall </a:t>
            </a:r>
            <a:endParaRPr lang="sl-SI" altLang="sl-SI"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9" name="Pravokotnik 18">
            <a:extLst>
              <a:ext uri="{FF2B5EF4-FFF2-40B4-BE49-F238E27FC236}">
                <a16:creationId xmlns:a16="http://schemas.microsoft.com/office/drawing/2014/main" id="{678B6B3E-29CB-40C7-9D92-0B065BB86CF3}"/>
              </a:ext>
            </a:extLst>
          </p:cNvPr>
          <p:cNvSpPr/>
          <p:nvPr/>
        </p:nvSpPr>
        <p:spPr>
          <a:xfrm>
            <a:off x="10295800" y="6313504"/>
            <a:ext cx="1228221" cy="216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48" tIns="45624" rIns="91248" bIns="45624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itchFamily="34" charset="0"/>
              </a:rPr>
              <a:t>photos: </a:t>
            </a:r>
            <a:r>
              <a:rPr lang="en-GB" sz="9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Verdana" pitchFamily="34" charset="0"/>
              </a:rPr>
              <a:t>Miha</a:t>
            </a: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itchFamily="34" charset="0"/>
              </a:rPr>
              <a:t> Fras</a:t>
            </a:r>
            <a:endParaRPr lang="sl-SI" sz="900" dirty="0">
              <a:solidFill>
                <a:schemeClr val="bg2">
                  <a:lumMod val="60000"/>
                  <a:lumOff val="40000"/>
                </a:schemeClr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1194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>
            <a:extLst>
              <a:ext uri="{FF2B5EF4-FFF2-40B4-BE49-F238E27FC236}">
                <a16:creationId xmlns:a16="http://schemas.microsoft.com/office/drawing/2014/main" id="{512010CB-C23D-4FF7-83A8-9CCFF21872D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32359" y="1066800"/>
            <a:ext cx="5344229" cy="2857525"/>
          </a:xfrm>
          <a:custGeom>
            <a:avLst/>
            <a:gdLst>
              <a:gd name="connsiteX0" fmla="*/ 0 w 7279913"/>
              <a:gd name="connsiteY0" fmla="*/ 0 h 3895335"/>
              <a:gd name="connsiteX1" fmla="*/ 7279913 w 7279913"/>
              <a:gd name="connsiteY1" fmla="*/ 0 h 3895335"/>
              <a:gd name="connsiteX2" fmla="*/ 7279913 w 7279913"/>
              <a:gd name="connsiteY2" fmla="*/ 3116976 h 3895335"/>
              <a:gd name="connsiteX3" fmla="*/ 5011287 w 7279913"/>
              <a:gd name="connsiteY3" fmla="*/ 3116976 h 3895335"/>
              <a:gd name="connsiteX4" fmla="*/ 5011287 w 7279913"/>
              <a:gd name="connsiteY4" fmla="*/ 3895335 h 3895335"/>
              <a:gd name="connsiteX5" fmla="*/ 0 w 7279913"/>
              <a:gd name="connsiteY5" fmla="*/ 3895335 h 389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sp>
        <p:nvSpPr>
          <p:cNvPr id="7" name="Pravokotnik 6">
            <a:extLst>
              <a:ext uri="{FF2B5EF4-FFF2-40B4-BE49-F238E27FC236}">
                <a16:creationId xmlns:a16="http://schemas.microsoft.com/office/drawing/2014/main" id="{9F9EA8AB-221C-40A5-9039-9AD2949D96F5}"/>
              </a:ext>
            </a:extLst>
          </p:cNvPr>
          <p:cNvSpPr/>
          <p:nvPr/>
        </p:nvSpPr>
        <p:spPr>
          <a:xfrm>
            <a:off x="5076774" y="6182649"/>
            <a:ext cx="3683173" cy="34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48" tIns="45624" rIns="91248" bIns="45624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en-GB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itchFamily="34" charset="0"/>
              </a:rPr>
              <a:t>photos: Benjamin Kovač (above), Association of Paraplegics of the Ljubljana Region archive (below)  </a:t>
            </a:r>
          </a:p>
        </p:txBody>
      </p:sp>
      <p:sp>
        <p:nvSpPr>
          <p:cNvPr id="8" name="Pravokotnik 7">
            <a:extLst>
              <a:ext uri="{FF2B5EF4-FFF2-40B4-BE49-F238E27FC236}">
                <a16:creationId xmlns:a16="http://schemas.microsoft.com/office/drawing/2014/main" id="{39FFB7F4-1B2C-4A8A-A774-F00F16C66930}"/>
              </a:ext>
            </a:extLst>
          </p:cNvPr>
          <p:cNvSpPr/>
          <p:nvPr/>
        </p:nvSpPr>
        <p:spPr>
          <a:xfrm>
            <a:off x="1332359" y="4062795"/>
            <a:ext cx="367240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  <a:tabLst>
                <a:tab pos="0" algn="l"/>
              </a:tabLst>
            </a:pPr>
            <a:r>
              <a:rPr lang="en-GB" altLang="sl-SI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OBSTICLEtlon</a:t>
            </a:r>
            <a:r>
              <a:rPr lang="en-GB" altLang="sl-SI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</a:t>
            </a:r>
            <a:r>
              <a:rPr lang="en-GB" altLang="sl-SI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OVIRANtlon</a:t>
            </a:r>
            <a:r>
              <a:rPr lang="sl-SI" altLang="sl-SI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</a:t>
            </a:r>
            <a:r>
              <a:rPr lang="en-GB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implemented within the European Mobility Week each year since 2015</a:t>
            </a:r>
            <a:endParaRPr lang="sl-SI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Pravokotnik 8">
            <a:extLst>
              <a:ext uri="{FF2B5EF4-FFF2-40B4-BE49-F238E27FC236}">
                <a16:creationId xmlns:a16="http://schemas.microsoft.com/office/drawing/2014/main" id="{A1A3D4F1-D584-4B74-A572-68518E01A1AD}"/>
              </a:ext>
            </a:extLst>
          </p:cNvPr>
          <p:cNvSpPr/>
          <p:nvPr/>
        </p:nvSpPr>
        <p:spPr>
          <a:xfrm>
            <a:off x="3389432" y="282575"/>
            <a:ext cx="4526814" cy="399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48" tIns="45624" rIns="91248" bIns="45624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GB" altLang="sl-SI" sz="2000" b="1" dirty="0">
                <a:solidFill>
                  <a:srgbClr val="C00000"/>
                </a:solidFill>
                <a:latin typeface="Verdana" pitchFamily="34" charset="0"/>
              </a:rPr>
              <a:t>Awareness raising activities</a:t>
            </a:r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DC787E45-7A26-4CB2-A3DB-59CC4182BA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45127" y="870712"/>
            <a:ext cx="2842084" cy="305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O:\FOTOGRAFIJE\Brosura Dostopna Ljubljana_uporabljene fotografije po vrsti\159_Ovirantlon_Raper Challe Salle_foto vir DPLJP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775" y="3420269"/>
            <a:ext cx="3683173" cy="2762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6494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O:\FOTOGRAFIJE\Brosura Dostopna Ljubljana_uporabljene fotografije po vrsti\160_Motivi iz naslovnice zlozenke Ljubljana za vse_avtor Studio Licul.jpg">
            <a:extLst>
              <a:ext uri="{FF2B5EF4-FFF2-40B4-BE49-F238E27FC236}">
                <a16:creationId xmlns:a16="http://schemas.microsoft.com/office/drawing/2014/main" id="{B47DA46D-2028-4783-B29B-1B8E25F904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3" b="16689"/>
          <a:stretch/>
        </p:blipFill>
        <p:spPr bwMode="auto">
          <a:xfrm>
            <a:off x="1268352" y="1403535"/>
            <a:ext cx="4468872" cy="227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O:\FOTOGRAFIJE\Brosura Dostopna Ljubljana_uporabljene fotografije po vrsti\161_logo Parkiraj izgovore drugam.png">
            <a:extLst>
              <a:ext uri="{FF2B5EF4-FFF2-40B4-BE49-F238E27FC236}">
                <a16:creationId xmlns:a16="http://schemas.microsoft.com/office/drawing/2014/main" id="{54AC86E4-B8AF-42C0-B65C-00959A8EE1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37"/>
          <a:stretch/>
        </p:blipFill>
        <p:spPr bwMode="auto">
          <a:xfrm>
            <a:off x="794352" y="4788421"/>
            <a:ext cx="5416872" cy="1871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B973CB37-112C-46E8-A11D-B5A05FC58D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12150" y="458876"/>
            <a:ext cx="4659009" cy="605446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1CECBC27-4DA5-4410-A7B0-E8A642E78F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8352" y="4140349"/>
            <a:ext cx="5543797" cy="830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48" tIns="45624" rIns="91248" bIns="45624">
            <a:spAutoFit/>
          </a:bodyPr>
          <a:lstStyle>
            <a:lvl1pPr marL="169863" indent="-169863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9pPr>
          </a:lstStyle>
          <a:p>
            <a:pPr>
              <a:buFont typeface="Wingdings" pitchFamily="2" charset="2"/>
              <a:buChar char="§"/>
            </a:pPr>
            <a:r>
              <a:rPr lang="en-GB" altLang="sl-SI" sz="1600" dirty="0">
                <a:latin typeface="Verdana" pitchFamily="34" charset="0"/>
              </a:rPr>
              <a:t>awareness raising media campaign on appropriate use of</a:t>
            </a:r>
            <a:r>
              <a:rPr lang="sl-SI" altLang="sl-SI" sz="1600" dirty="0">
                <a:latin typeface="Verdana" pitchFamily="34" charset="0"/>
              </a:rPr>
              <a:t> </a:t>
            </a:r>
            <a:r>
              <a:rPr lang="en-GB" altLang="sl-SI" sz="1600" dirty="0">
                <a:latin typeface="Verdana" pitchFamily="34" charset="0"/>
              </a:rPr>
              <a:t>parking spaces, reserved for people with disabilities</a:t>
            </a:r>
          </a:p>
        </p:txBody>
      </p:sp>
      <p:sp>
        <p:nvSpPr>
          <p:cNvPr id="8" name="Pravokotnik 7">
            <a:extLst>
              <a:ext uri="{FF2B5EF4-FFF2-40B4-BE49-F238E27FC236}">
                <a16:creationId xmlns:a16="http://schemas.microsoft.com/office/drawing/2014/main" id="{A7008365-D5E3-4D65-BC56-920580F18762}"/>
              </a:ext>
            </a:extLst>
          </p:cNvPr>
          <p:cNvSpPr/>
          <p:nvPr/>
        </p:nvSpPr>
        <p:spPr>
          <a:xfrm>
            <a:off x="1196975" y="548877"/>
            <a:ext cx="5615173" cy="830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48" tIns="45624" rIns="91248" bIns="45624">
            <a:spAutoFit/>
          </a:bodyPr>
          <a:lstStyle/>
          <a:p>
            <a:pPr marL="169863" indent="-169863">
              <a:buFont typeface="Wingdings" pitchFamily="2" charset="2"/>
              <a:buChar char="§"/>
            </a:pPr>
            <a:r>
              <a:rPr lang="en-GB" sz="1600" i="1" dirty="0">
                <a:latin typeface="Verdana" pitchFamily="34" charset="0"/>
              </a:rPr>
              <a:t>Ljubljana for all </a:t>
            </a:r>
            <a:r>
              <a:rPr lang="en-GB" sz="1600" dirty="0">
                <a:latin typeface="Verdana" pitchFamily="34" charset="0"/>
              </a:rPr>
              <a:t>booklet with guidelines for the proper approach to and communication with people with disabilities</a:t>
            </a:r>
          </a:p>
        </p:txBody>
      </p:sp>
    </p:spTree>
    <p:extLst>
      <p:ext uri="{BB962C8B-B14F-4D97-AF65-F5344CB8AC3E}">
        <p14:creationId xmlns:p14="http://schemas.microsoft.com/office/powerpoint/2010/main" val="13553872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FA8881D-2C48-630A-9264-F1E23521A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dirty="0">
                <a:hlinkClick r:id="rId2"/>
              </a:rPr>
              <a:t>Ljubljana by Wheelchair - wheelchair accessible locations in Ljubljana, Slovenia.</a:t>
            </a:r>
            <a:br>
              <a:rPr lang="sl-SI" dirty="0"/>
            </a:br>
            <a:endParaRPr lang="sl-SI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1CF18266-B41E-9680-A1A7-A27C7458F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D8C23D6E-5535-F6FE-EB5B-35831C1EA6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295" y="1662799"/>
            <a:ext cx="8580997" cy="482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5971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5"/>
          <p:cNvSpPr>
            <a:spLocks noChangeArrowheads="1"/>
          </p:cNvSpPr>
          <p:nvPr/>
        </p:nvSpPr>
        <p:spPr bwMode="auto">
          <a:xfrm>
            <a:off x="722605" y="762610"/>
            <a:ext cx="2906712" cy="1728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altLang="en-US" b="1" dirty="0">
                <a:solidFill>
                  <a:srgbClr val="C00000"/>
                </a:solidFill>
                <a:latin typeface="Verdana" pitchFamily="34" charset="0"/>
              </a:rPr>
              <a:t>Results of systematic work and implemented solutions</a:t>
            </a:r>
          </a:p>
        </p:txBody>
      </p:sp>
      <p:sp>
        <p:nvSpPr>
          <p:cNvPr id="2" name="Pravokotnik 1">
            <a:extLst>
              <a:ext uri="{FF2B5EF4-FFF2-40B4-BE49-F238E27FC236}">
                <a16:creationId xmlns:a16="http://schemas.microsoft.com/office/drawing/2014/main" id="{A866CE3C-9EFA-447F-9DED-78FF047C74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8820" y="1188021"/>
            <a:ext cx="7560840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n-GB" altLang="sl-SI" sz="2200" dirty="0">
                <a:latin typeface="Verdana" panose="020B0604030504040204" pitchFamily="34" charset="0"/>
                <a:ea typeface="Verdana" panose="020B0604030504040204" pitchFamily="34" charset="0"/>
              </a:rPr>
              <a:t>accessibility is ever more </a:t>
            </a:r>
            <a:r>
              <a:rPr lang="en-GB" altLang="sl-SI" sz="2200" b="1" dirty="0">
                <a:latin typeface="Verdana" panose="020B0604030504040204" pitchFamily="34" charset="0"/>
                <a:ea typeface="Verdana" panose="020B0604030504040204" pitchFamily="34" charset="0"/>
              </a:rPr>
              <a:t>integrated</a:t>
            </a:r>
            <a:r>
              <a:rPr lang="sl-SI" altLang="sl-SI" sz="22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altLang="sl-SI" sz="2200" dirty="0">
                <a:latin typeface="Verdana" panose="020B0604030504040204" pitchFamily="34" charset="0"/>
                <a:ea typeface="Verdana" panose="020B0604030504040204" pitchFamily="34" charset="0"/>
              </a:rPr>
              <a:t>in a decision making and solution implementing process</a:t>
            </a: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endParaRPr lang="en-GB" altLang="sl-SI"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n-GB" sz="2200" b="1" dirty="0">
                <a:latin typeface="Verdana" panose="020B0604030504040204" pitchFamily="34" charset="0"/>
                <a:ea typeface="Verdana" panose="020B0604030504040204" pitchFamily="34" charset="0"/>
              </a:rPr>
              <a:t>awareness </a:t>
            </a:r>
            <a:r>
              <a:rPr lang="en-GB" sz="2200" dirty="0">
                <a:latin typeface="Verdana" panose="020B0604030504040204" pitchFamily="34" charset="0"/>
                <a:ea typeface="Verdana" panose="020B0604030504040204" pitchFamily="34" charset="0"/>
              </a:rPr>
              <a:t>about people‘s special needs and social diversity is on the rise</a:t>
            </a: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endParaRPr lang="en-GB"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n-GB" altLang="sl-SI" sz="2200" dirty="0">
                <a:latin typeface="Verdana" panose="020B0604030504040204" pitchFamily="34" charset="0"/>
                <a:ea typeface="Verdana" panose="020B0604030504040204" pitchFamily="34" charset="0"/>
              </a:rPr>
              <a:t>user-friendly solutions contribute importantly towards </a:t>
            </a:r>
            <a:r>
              <a:rPr lang="en-GB" altLang="sl-SI" sz="2200" b="1" dirty="0">
                <a:latin typeface="Verdana" panose="020B0604030504040204" pitchFamily="34" charset="0"/>
                <a:ea typeface="Verdana" panose="020B0604030504040204" pitchFamily="34" charset="0"/>
              </a:rPr>
              <a:t>social inclusion </a:t>
            </a:r>
            <a:endParaRPr lang="sl-SI" altLang="sl-SI" sz="22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endParaRPr lang="sl-SI" altLang="sl-SI" sz="22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n-US" altLang="sl-SI" sz="2200" b="1" dirty="0">
                <a:latin typeface="Verdana" panose="020B0604030504040204" pitchFamily="34" charset="0"/>
                <a:ea typeface="Verdana" panose="020B0604030504040204" pitchFamily="34" charset="0"/>
              </a:rPr>
              <a:t>CITY ADMINISTRATION </a:t>
            </a:r>
            <a:r>
              <a:rPr lang="en-US" altLang="sl-SI" sz="2200" dirty="0">
                <a:latin typeface="Verdana" panose="020B0604030504040204" pitchFamily="34" charset="0"/>
                <a:ea typeface="Verdana" panose="020B0604030504040204" pitchFamily="34" charset="0"/>
              </a:rPr>
              <a:t>began regulating the accessibility of the city ON IT'S OWN INITIATIVE, without any initiatives from citizens or representatives of individual groups of </a:t>
            </a:r>
            <a:r>
              <a:rPr lang="sl-SI" altLang="sl-SI" sz="2200" dirty="0">
                <a:latin typeface="Verdana" panose="020B0604030504040204" pitchFamily="34" charset="0"/>
                <a:ea typeface="Verdana" panose="020B0604030504040204" pitchFamily="34" charset="0"/>
              </a:rPr>
              <a:t>PWD</a:t>
            </a:r>
            <a:r>
              <a:rPr lang="en-US" altLang="sl-SI" sz="22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en-GB" altLang="sl-SI" sz="2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9701" name="Elipsa 8"/>
          <p:cNvSpPr>
            <a:spLocks noChangeArrowheads="1"/>
          </p:cNvSpPr>
          <p:nvPr/>
        </p:nvSpPr>
        <p:spPr bwMode="auto">
          <a:xfrm>
            <a:off x="724506" y="323925"/>
            <a:ext cx="3097212" cy="2605487"/>
          </a:xfrm>
          <a:prstGeom prst="ellipse">
            <a:avLst/>
          </a:prstGeom>
          <a:noFill/>
          <a:ln w="28575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8" charset="-128"/>
              </a:defRPr>
            </a:lvl9pPr>
          </a:lstStyle>
          <a:p>
            <a:endParaRPr lang="en-GB" altLang="sl-SI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86F5037C-1635-E9B6-02F6-F7AF7CC991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19672"/>
            <a:ext cx="3767655" cy="251177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892FEFDD-F560-3057-1D5D-970EAA65FB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231" y="3880988"/>
            <a:ext cx="3767655" cy="323116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ECB2004-B0B7-05F9-B928-51E6202CB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/>
              <a:t>Awards</a:t>
            </a:r>
            <a:r>
              <a:rPr lang="sl-SI" dirty="0"/>
              <a:t> …</a:t>
            </a:r>
          </a:p>
        </p:txBody>
      </p:sp>
      <p:pic>
        <p:nvPicPr>
          <p:cNvPr id="5122" name="Picture 2" descr="Ljubljana from the air">
            <a:extLst>
              <a:ext uri="{FF2B5EF4-FFF2-40B4-BE49-F238E27FC236}">
                <a16:creationId xmlns:a16="http://schemas.microsoft.com/office/drawing/2014/main" id="{CE8AC197-C1CB-293B-B110-0B7EAD3EC500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532" y="1864003"/>
            <a:ext cx="4176713" cy="2096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resernov trg 2014 Dunja Wedam logo">
            <a:extLst>
              <a:ext uri="{FF2B5EF4-FFF2-40B4-BE49-F238E27FC236}">
                <a16:creationId xmlns:a16="http://schemas.microsoft.com/office/drawing/2014/main" id="{21BE6867-FBB7-24BA-F0A8-8E7A960272D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10" y="4383321"/>
            <a:ext cx="3640770" cy="241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Ljubljanski grad nabrezja 2019 Andrej Tarfila STO 2">
            <a:extLst>
              <a:ext uri="{FF2B5EF4-FFF2-40B4-BE49-F238E27FC236}">
                <a16:creationId xmlns:a16="http://schemas.microsoft.com/office/drawing/2014/main" id="{0E726AD6-05E4-7F9E-5185-717D6D202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90" y="1835006"/>
            <a:ext cx="3620174" cy="2416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oljeZBesedilom 7">
            <a:extLst>
              <a:ext uri="{FF2B5EF4-FFF2-40B4-BE49-F238E27FC236}">
                <a16:creationId xmlns:a16="http://schemas.microsoft.com/office/drawing/2014/main" id="{93BF1BF0-BB86-ACE7-E02D-4BDD5727282C}"/>
              </a:ext>
            </a:extLst>
          </p:cNvPr>
          <p:cNvSpPr txBox="1"/>
          <p:nvPr/>
        </p:nvSpPr>
        <p:spPr>
          <a:xfrm>
            <a:off x="3852639" y="6340929"/>
            <a:ext cx="60908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b="1" i="0" dirty="0">
                <a:effectLst/>
                <a:latin typeface="Gotham Rounded"/>
              </a:rPr>
              <a:t>Ljubljana among the best food destinations in the world</a:t>
            </a:r>
          </a:p>
        </p:txBody>
      </p:sp>
      <p:pic>
        <p:nvPicPr>
          <p:cNvPr id="5130" name="Picture 10" descr="higly commended">
            <a:extLst>
              <a:ext uri="{FF2B5EF4-FFF2-40B4-BE49-F238E27FC236}">
                <a16:creationId xmlns:a16="http://schemas.microsoft.com/office/drawing/2014/main" id="{73F2FA82-3285-5DAB-A38A-12FD36CF3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5080384" y="4383321"/>
            <a:ext cx="4176712" cy="1785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oljeZBesedilom 11">
            <a:extLst>
              <a:ext uri="{FF2B5EF4-FFF2-40B4-BE49-F238E27FC236}">
                <a16:creationId xmlns:a16="http://schemas.microsoft.com/office/drawing/2014/main" id="{257A84F0-B444-DE4D-6CA9-D32ADEAB2EC5}"/>
              </a:ext>
            </a:extLst>
          </p:cNvPr>
          <p:cNvSpPr txBox="1"/>
          <p:nvPr/>
        </p:nvSpPr>
        <p:spPr>
          <a:xfrm>
            <a:off x="324247" y="1122831"/>
            <a:ext cx="60908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br>
              <a:rPr lang="en-US" cap="all" dirty="0">
                <a:solidFill>
                  <a:srgbClr val="99CA3C"/>
                </a:solidFill>
                <a:latin typeface="Gotham Rounded"/>
              </a:rPr>
            </a:br>
            <a:r>
              <a:rPr lang="sl-SI" b="1" i="0" dirty="0">
                <a:effectLst/>
                <a:latin typeface="Gotham Rounded"/>
              </a:rPr>
              <a:t>Gre</a:t>
            </a:r>
            <a:r>
              <a:rPr lang="en-US" b="1" i="0" dirty="0" err="1">
                <a:effectLst/>
                <a:latin typeface="Gotham Rounded"/>
              </a:rPr>
              <a:t>en</a:t>
            </a:r>
            <a:r>
              <a:rPr lang="en-US" b="1" i="0" dirty="0">
                <a:effectLst/>
                <a:latin typeface="Gotham Rounded"/>
              </a:rPr>
              <a:t> Destination PLATINUM badge</a:t>
            </a:r>
          </a:p>
        </p:txBody>
      </p:sp>
      <p:sp>
        <p:nvSpPr>
          <p:cNvPr id="14" name="PoljeZBesedilom 13">
            <a:extLst>
              <a:ext uri="{FF2B5EF4-FFF2-40B4-BE49-F238E27FC236}">
                <a16:creationId xmlns:a16="http://schemas.microsoft.com/office/drawing/2014/main" id="{AAEE8CBB-C1B4-6BCF-36C0-B8EB5FFE459F}"/>
              </a:ext>
            </a:extLst>
          </p:cNvPr>
          <p:cNvSpPr txBox="1"/>
          <p:nvPr/>
        </p:nvSpPr>
        <p:spPr>
          <a:xfrm>
            <a:off x="5580831" y="1413079"/>
            <a:ext cx="60908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b="1" i="0" dirty="0" err="1">
                <a:solidFill>
                  <a:srgbClr val="111111"/>
                </a:solidFill>
                <a:effectLst/>
                <a:latin typeface="Gotham Rounded"/>
              </a:rPr>
              <a:t>European</a:t>
            </a:r>
            <a:r>
              <a:rPr lang="sl-SI" b="1" i="0" dirty="0">
                <a:solidFill>
                  <a:srgbClr val="111111"/>
                </a:solidFill>
                <a:effectLst/>
                <a:latin typeface="Gotham Rounded"/>
              </a:rPr>
              <a:t> </a:t>
            </a:r>
            <a:r>
              <a:rPr lang="sl-SI" b="1" i="0" dirty="0" err="1">
                <a:solidFill>
                  <a:srgbClr val="111111"/>
                </a:solidFill>
                <a:effectLst/>
                <a:latin typeface="Gotham Rounded"/>
              </a:rPr>
              <a:t>Best</a:t>
            </a:r>
            <a:r>
              <a:rPr lang="sl-SI" b="1" i="0" dirty="0">
                <a:solidFill>
                  <a:srgbClr val="111111"/>
                </a:solidFill>
                <a:effectLst/>
                <a:latin typeface="Gotham Rounded"/>
              </a:rPr>
              <a:t> </a:t>
            </a:r>
            <a:r>
              <a:rPr lang="sl-SI" b="1" i="0" dirty="0" err="1">
                <a:solidFill>
                  <a:srgbClr val="111111"/>
                </a:solidFill>
                <a:effectLst/>
                <a:latin typeface="Gotham Rounded"/>
              </a:rPr>
              <a:t>Destination</a:t>
            </a:r>
            <a:r>
              <a:rPr lang="sl-SI" b="1" i="0" dirty="0">
                <a:solidFill>
                  <a:srgbClr val="111111"/>
                </a:solidFill>
                <a:effectLst/>
                <a:latin typeface="Gotham Rounded"/>
              </a:rPr>
              <a:t> 2022</a:t>
            </a:r>
            <a:endParaRPr lang="sl-SI" b="1" dirty="0"/>
          </a:p>
        </p:txBody>
      </p:sp>
    </p:spTree>
    <p:extLst>
      <p:ext uri="{BB962C8B-B14F-4D97-AF65-F5344CB8AC3E}">
        <p14:creationId xmlns:p14="http://schemas.microsoft.com/office/powerpoint/2010/main" val="35277495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5B6CEB8-D9D0-5144-D6C2-29F314B18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792" y="3267353"/>
            <a:ext cx="5040560" cy="1161027"/>
          </a:xfrm>
        </p:spPr>
        <p:txBody>
          <a:bodyPr>
            <a:normAutofit fontScale="90000"/>
          </a:bodyPr>
          <a:lstStyle/>
          <a:p>
            <a:r>
              <a:rPr lang="en-US" sz="2700" i="0" dirty="0">
                <a:solidFill>
                  <a:schemeClr val="tx1"/>
                </a:solidFill>
                <a:effectLst/>
                <a:latin typeface="Gotham Rounded"/>
              </a:rPr>
              <a:t>Ljubljana wins the </a:t>
            </a:r>
            <a:r>
              <a:rPr lang="en-US" sz="2700" i="0" dirty="0" err="1">
                <a:solidFill>
                  <a:schemeClr val="tx1"/>
                </a:solidFill>
                <a:effectLst/>
                <a:latin typeface="Gotham Rounded"/>
              </a:rPr>
              <a:t>digitalisation</a:t>
            </a:r>
            <a:r>
              <a:rPr lang="en-US" sz="2700" i="0" dirty="0">
                <a:solidFill>
                  <a:schemeClr val="tx1"/>
                </a:solidFill>
                <a:effectLst/>
                <a:latin typeface="Gotham Rounded"/>
              </a:rPr>
              <a:t> award in the </a:t>
            </a:r>
            <a:r>
              <a:rPr lang="en-US" sz="2700" i="0" dirty="0" err="1">
                <a:solidFill>
                  <a:schemeClr val="tx1"/>
                </a:solidFill>
                <a:effectLst/>
                <a:latin typeface="Gotham Rounded"/>
              </a:rPr>
              <a:t>european</a:t>
            </a:r>
            <a:r>
              <a:rPr lang="en-US" sz="2700" i="0" dirty="0">
                <a:solidFill>
                  <a:schemeClr val="tx1"/>
                </a:solidFill>
                <a:effectLst/>
                <a:latin typeface="Gotham Rounded"/>
              </a:rPr>
              <a:t> capital of smart tourism 2020 competition</a:t>
            </a:r>
            <a:br>
              <a:rPr lang="en-US" b="1" i="0" cap="all" dirty="0">
                <a:solidFill>
                  <a:srgbClr val="D80000"/>
                </a:solidFill>
                <a:effectLst/>
                <a:latin typeface="Gotham Rounded"/>
              </a:rPr>
            </a:br>
            <a:endParaRPr lang="sl-SI" dirty="0"/>
          </a:p>
        </p:txBody>
      </p:sp>
      <p:pic>
        <p:nvPicPr>
          <p:cNvPr id="6" name="Označba mesta vsebine 5">
            <a:extLst>
              <a:ext uri="{FF2B5EF4-FFF2-40B4-BE49-F238E27FC236}">
                <a16:creationId xmlns:a16="http://schemas.microsoft.com/office/drawing/2014/main" id="{61091D7E-C201-B8D5-ECEC-AC037C2C6BF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40271" y="1677417"/>
            <a:ext cx="3528392" cy="2347057"/>
          </a:xfrm>
        </p:spPr>
      </p:pic>
      <p:sp>
        <p:nvSpPr>
          <p:cNvPr id="8" name="PoljeZBesedilom 7">
            <a:extLst>
              <a:ext uri="{FF2B5EF4-FFF2-40B4-BE49-F238E27FC236}">
                <a16:creationId xmlns:a16="http://schemas.microsoft.com/office/drawing/2014/main" id="{05067378-4FCF-732E-6F53-ECB7F6A56733}"/>
              </a:ext>
            </a:extLst>
          </p:cNvPr>
          <p:cNvSpPr txBox="1"/>
          <p:nvPr/>
        </p:nvSpPr>
        <p:spPr>
          <a:xfrm>
            <a:off x="540271" y="395933"/>
            <a:ext cx="43924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dirty="0">
                <a:solidFill>
                  <a:srgbClr val="111111"/>
                </a:solidFill>
                <a:effectLst/>
                <a:latin typeface="Gotham Rounded"/>
              </a:rPr>
              <a:t>best congress destination in the category of cities hosting events for up to 2,000 people</a:t>
            </a:r>
            <a:r>
              <a:rPr lang="sl-SI" sz="2400" b="0" i="0" dirty="0">
                <a:solidFill>
                  <a:srgbClr val="111111"/>
                </a:solidFill>
                <a:effectLst/>
                <a:latin typeface="Gotham Rounded"/>
              </a:rPr>
              <a:t>, 2020</a:t>
            </a:r>
            <a:endParaRPr lang="sl-SI" sz="2400" dirty="0"/>
          </a:p>
        </p:txBody>
      </p:sp>
      <p:pic>
        <p:nvPicPr>
          <p:cNvPr id="6146" name="Picture 2" descr="digitalisation press 3">
            <a:extLst>
              <a:ext uri="{FF2B5EF4-FFF2-40B4-BE49-F238E27FC236}">
                <a16:creationId xmlns:a16="http://schemas.microsoft.com/office/drawing/2014/main" id="{7973A54A-8B55-CD75-F2F9-73634EC5D4E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707" y="489841"/>
            <a:ext cx="4489747" cy="2525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smart tourism award">
            <a:extLst>
              <a:ext uri="{FF2B5EF4-FFF2-40B4-BE49-F238E27FC236}">
                <a16:creationId xmlns:a16="http://schemas.microsoft.com/office/drawing/2014/main" id="{19E33BA2-E25D-1FB7-C639-30AF2C9E2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72" y="4236189"/>
            <a:ext cx="4133446" cy="232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652DEAAE-0EAC-0EB8-A462-88C13683CF8A}"/>
              </a:ext>
            </a:extLst>
          </p:cNvPr>
          <p:cNvSpPr txBox="1"/>
          <p:nvPr/>
        </p:nvSpPr>
        <p:spPr>
          <a:xfrm>
            <a:off x="4920376" y="4684385"/>
            <a:ext cx="461696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2400" b="0" i="0" dirty="0">
                <a:solidFill>
                  <a:srgbClr val="111111"/>
                </a:solidFill>
                <a:effectLst/>
                <a:latin typeface="Gotham Rounded"/>
              </a:rPr>
              <a:t>2018, 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Gotham Rounded"/>
              </a:rPr>
              <a:t>Ljubljana was declared the winner of the sustainable tourism award within the first European Capital of Smart Tourism competition. </a:t>
            </a:r>
            <a:endParaRPr lang="sl-SI" sz="2400" dirty="0"/>
          </a:p>
        </p:txBody>
      </p:sp>
    </p:spTree>
    <p:extLst>
      <p:ext uri="{BB962C8B-B14F-4D97-AF65-F5344CB8AC3E}">
        <p14:creationId xmlns:p14="http://schemas.microsoft.com/office/powerpoint/2010/main" val="33220357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1892DEC9-8B20-B702-A4DB-33ACF2DB48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8760" y="3994655"/>
            <a:ext cx="4176407" cy="22322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Gotham Rounded"/>
              </a:rPr>
              <a:t>Ljubljana won the so-called tourist Oscar for its excellent achievements in tourism development. The Golden Apple Award (La Pomme d'Or)</a:t>
            </a:r>
            <a:endParaRPr lang="sl-SI" sz="2400" dirty="0"/>
          </a:p>
        </p:txBody>
      </p:sp>
      <p:pic>
        <p:nvPicPr>
          <p:cNvPr id="7170" name="Picture 2" descr="pink dragon award">
            <a:extLst>
              <a:ext uri="{FF2B5EF4-FFF2-40B4-BE49-F238E27FC236}">
                <a16:creationId xmlns:a16="http://schemas.microsoft.com/office/drawing/2014/main" id="{9CE9998B-E2E4-0E46-0D60-5DA0E655CA2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99" y="588821"/>
            <a:ext cx="4176713" cy="3132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jeZBesedilom 5">
            <a:extLst>
              <a:ext uri="{FF2B5EF4-FFF2-40B4-BE49-F238E27FC236}">
                <a16:creationId xmlns:a16="http://schemas.microsoft.com/office/drawing/2014/main" id="{3D5BD326-118C-AC7A-9536-3C64F7617A7B}"/>
              </a:ext>
            </a:extLst>
          </p:cNvPr>
          <p:cNvSpPr txBox="1"/>
          <p:nvPr/>
        </p:nvSpPr>
        <p:spPr>
          <a:xfrm>
            <a:off x="540271" y="3994655"/>
            <a:ext cx="431254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dirty="0">
                <a:solidFill>
                  <a:srgbClr val="111111"/>
                </a:solidFill>
                <a:effectLst/>
                <a:latin typeface="Gotham Rounded"/>
              </a:rPr>
              <a:t>t the Dragon's Ball, a recognition that contributes to the development of niche tourism and the introduction of excellent practices in respecting diversity.</a:t>
            </a:r>
            <a:endParaRPr lang="sl-SI" sz="2400" dirty="0"/>
          </a:p>
        </p:txBody>
      </p:sp>
      <p:pic>
        <p:nvPicPr>
          <p:cNvPr id="7172" name="Picture 4" descr="zlato jabolko Nik Rovan 1">
            <a:extLst>
              <a:ext uri="{FF2B5EF4-FFF2-40B4-BE49-F238E27FC236}">
                <a16:creationId xmlns:a16="http://schemas.microsoft.com/office/drawing/2014/main" id="{43094459-2B41-55CD-4647-96676D608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691" y="588821"/>
            <a:ext cx="4705671" cy="3132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24492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9C5AF428-A635-8086-2444-25E82A6476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8000"/>
          </a:blip>
          <a:stretch>
            <a:fillRect/>
          </a:stretch>
        </p:blipFill>
        <p:spPr>
          <a:xfrm>
            <a:off x="0" y="1014647"/>
            <a:ext cx="12169775" cy="5825891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1BCA2CB6-09EB-EC9D-EF3F-08C0CC179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099" y="179909"/>
            <a:ext cx="8580997" cy="1317437"/>
          </a:xfrm>
        </p:spPr>
        <p:txBody>
          <a:bodyPr>
            <a:normAutofit/>
          </a:bodyPr>
          <a:lstStyle/>
          <a:p>
            <a:r>
              <a:rPr lang="sl-SI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LJUBLJANA – An open </a:t>
            </a:r>
            <a:r>
              <a:rPr lang="sl-SI" sz="36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and</a:t>
            </a:r>
            <a:r>
              <a:rPr lang="sl-SI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sl-SI" sz="36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Accessible</a:t>
            </a:r>
            <a:r>
              <a:rPr lang="sl-SI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sl-SI" sz="36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City</a:t>
            </a:r>
            <a:br>
              <a:rPr lang="sl-SI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sl-SI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345E633-B14A-688A-51ED-3FBE9721D7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4447" y="4932437"/>
            <a:ext cx="8580997" cy="643078"/>
          </a:xfrm>
        </p:spPr>
        <p:txBody>
          <a:bodyPr>
            <a:normAutofit/>
          </a:bodyPr>
          <a:lstStyle/>
          <a:p>
            <a:r>
              <a:rPr lang="en-GB" sz="2800" u="sng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https://www.youtube.com/watch?v=</a:t>
            </a:r>
            <a:r>
              <a:rPr lang="en-GB" sz="2800" u="sng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l25Je0zpf8</a:t>
            </a:r>
            <a:endParaRPr lang="sl-SI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8881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35AE757-D0E8-63A5-E49A-E9113A0F1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/>
              <a:t>Ljubljana – </a:t>
            </a:r>
            <a:r>
              <a:rPr lang="sl-SI" dirty="0" err="1"/>
              <a:t>the</a:t>
            </a:r>
            <a:r>
              <a:rPr lang="sl-SI" dirty="0"/>
              <a:t> most </a:t>
            </a:r>
            <a:r>
              <a:rPr lang="sl-SI" dirty="0" err="1"/>
              <a:t>beautifull</a:t>
            </a:r>
            <a:r>
              <a:rPr lang="sl-SI" dirty="0"/>
              <a:t> </a:t>
            </a:r>
            <a:r>
              <a:rPr lang="sl-SI" dirty="0" err="1"/>
              <a:t>city</a:t>
            </a:r>
            <a:r>
              <a:rPr lang="sl-SI" dirty="0"/>
              <a:t> in </a:t>
            </a:r>
            <a:r>
              <a:rPr lang="sl-SI" dirty="0" err="1"/>
              <a:t>the</a:t>
            </a:r>
            <a:r>
              <a:rPr lang="sl-SI" dirty="0"/>
              <a:t> </a:t>
            </a:r>
            <a:r>
              <a:rPr lang="sl-SI" dirty="0" err="1"/>
              <a:t>world</a:t>
            </a:r>
            <a:r>
              <a:rPr lang="sl-SI" dirty="0"/>
              <a:t>!</a:t>
            </a:r>
            <a:br>
              <a:rPr lang="sl-SI" dirty="0"/>
            </a:br>
            <a:endParaRPr lang="sl-SI" dirty="0"/>
          </a:p>
        </p:txBody>
      </p:sp>
      <p:pic>
        <p:nvPicPr>
          <p:cNvPr id="4" name="Označba mesta vsebine 3">
            <a:extLst>
              <a:ext uri="{FF2B5EF4-FFF2-40B4-BE49-F238E27FC236}">
                <a16:creationId xmlns:a16="http://schemas.microsoft.com/office/drawing/2014/main" id="{54CC1B9A-D3DF-0C15-166F-F48CEB6C68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2439" y="1551683"/>
            <a:ext cx="5620999" cy="3737172"/>
          </a:xfrm>
          <a:prstGeom prst="rect">
            <a:avLst/>
          </a:prstGeom>
        </p:spPr>
      </p:pic>
      <p:sp>
        <p:nvSpPr>
          <p:cNvPr id="5" name="PoljeZBesedilom 4">
            <a:extLst>
              <a:ext uri="{FF2B5EF4-FFF2-40B4-BE49-F238E27FC236}">
                <a16:creationId xmlns:a16="http://schemas.microsoft.com/office/drawing/2014/main" id="{374173FE-5D24-9A45-A8F6-2199124A2EAF}"/>
              </a:ext>
            </a:extLst>
          </p:cNvPr>
          <p:cNvSpPr txBox="1"/>
          <p:nvPr/>
        </p:nvSpPr>
        <p:spPr>
          <a:xfrm>
            <a:off x="1548383" y="5580509"/>
            <a:ext cx="6912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dirty="0" err="1"/>
              <a:t>Thank</a:t>
            </a:r>
            <a:r>
              <a:rPr lang="sl-SI" sz="2800" dirty="0"/>
              <a:t> </a:t>
            </a:r>
            <a:r>
              <a:rPr lang="sl-SI" sz="2800" dirty="0" err="1"/>
              <a:t>you</a:t>
            </a:r>
            <a:r>
              <a:rPr lang="sl-SI" sz="2800" dirty="0"/>
              <a:t> </a:t>
            </a:r>
            <a:r>
              <a:rPr lang="sl-SI" sz="2800" dirty="0" err="1"/>
              <a:t>for</a:t>
            </a:r>
            <a:r>
              <a:rPr lang="sl-SI" sz="2800" dirty="0"/>
              <a:t> </a:t>
            </a:r>
            <a:r>
              <a:rPr lang="sl-SI" sz="2800" dirty="0" err="1"/>
              <a:t>your</a:t>
            </a:r>
            <a:r>
              <a:rPr lang="sl-SI" sz="2800" dirty="0"/>
              <a:t> </a:t>
            </a:r>
            <a:r>
              <a:rPr lang="sl-SI" sz="2800" dirty="0" err="1"/>
              <a:t>attention</a:t>
            </a:r>
            <a:r>
              <a:rPr lang="sl-SI" sz="2800" dirty="0"/>
              <a:t> </a:t>
            </a:r>
            <a:r>
              <a:rPr lang="sl-SI" sz="2800" dirty="0" err="1"/>
              <a:t>and</a:t>
            </a:r>
            <a:r>
              <a:rPr lang="sl-SI" sz="2800" dirty="0"/>
              <a:t> </a:t>
            </a:r>
            <a:r>
              <a:rPr lang="sl-SI" sz="2800" dirty="0" err="1"/>
              <a:t>wellcome</a:t>
            </a:r>
            <a:r>
              <a:rPr lang="sl-SI" sz="2800" dirty="0"/>
              <a:t> to </a:t>
            </a:r>
            <a:r>
              <a:rPr lang="sl-SI" sz="2800" dirty="0" err="1"/>
              <a:t>visit</a:t>
            </a:r>
            <a:r>
              <a:rPr lang="sl-SI" sz="2800" dirty="0"/>
              <a:t> </a:t>
            </a:r>
            <a:r>
              <a:rPr lang="sl-SI" sz="2800" dirty="0" err="1"/>
              <a:t>our</a:t>
            </a:r>
            <a:r>
              <a:rPr lang="sl-SI" sz="2800" dirty="0"/>
              <a:t> </a:t>
            </a:r>
            <a:r>
              <a:rPr lang="sl-SI" sz="2800" dirty="0" err="1"/>
              <a:t>city</a:t>
            </a:r>
            <a:r>
              <a:rPr lang="sl-SI" sz="28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693125350"/>
      </p:ext>
    </p:extLst>
  </p:cSld>
  <p:clrMapOvr>
    <a:masterClrMapping/>
  </p:clrMapOvr>
</p:sld>
</file>

<file path=ppt/theme/theme1.xml><?xml version="1.0" encoding="utf-8"?>
<a:theme xmlns:a="http://schemas.openxmlformats.org/drawingml/2006/main" name="Gladko">
  <a:themeElements>
    <a:clrScheme name="Gladko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Gladko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ladk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ova 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RSTNI_x0020_RED xmlns="fe1299b2-539c-4662-b6bf-459c2f5b247c">12</vRSTNI_x0020_RED>
    <Rang xmlns="fe1299b2-539c-4662-b6bf-459c2f5b247c">12</Rang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901C2729EC3A944AEFCCE3B407F589B" ma:contentTypeVersion="2" ma:contentTypeDescription="Ustvari nov dokument." ma:contentTypeScope="" ma:versionID="11264fd44e28d2e0d0bb2caef1ea5432">
  <xsd:schema xmlns:xsd="http://www.w3.org/2001/XMLSchema" xmlns:xs="http://www.w3.org/2001/XMLSchema" xmlns:p="http://schemas.microsoft.com/office/2006/metadata/properties" xmlns:ns2="fe1299b2-539c-4662-b6bf-459c2f5b247c" targetNamespace="http://schemas.microsoft.com/office/2006/metadata/properties" ma:root="true" ma:fieldsID="cdd5811e377c147f60b8296826194d20" ns2:_="">
    <xsd:import namespace="fe1299b2-539c-4662-b6bf-459c2f5b247c"/>
    <xsd:element name="properties">
      <xsd:complexType>
        <xsd:sequence>
          <xsd:element name="documentManagement">
            <xsd:complexType>
              <xsd:all>
                <xsd:element ref="ns2:Rang" minOccurs="0"/>
                <xsd:element ref="ns2:vRSTNI_x0020_R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1299b2-539c-4662-b6bf-459c2f5b247c" elementFormDefault="qualified">
    <xsd:import namespace="http://schemas.microsoft.com/office/2006/documentManagement/types"/>
    <xsd:import namespace="http://schemas.microsoft.com/office/infopath/2007/PartnerControls"/>
    <xsd:element name="Rang" ma:index="8" nillable="true" ma:displayName="Rang" ma:internalName="Rang">
      <xsd:simpleType>
        <xsd:restriction base="dms:Number"/>
      </xsd:simpleType>
    </xsd:element>
    <xsd:element name="vRSTNI_x0020_RED" ma:index="9" nillable="true" ma:displayName="vRSTNI RED" ma:decimals="0" ma:internalName="vRSTNI_x0020_RED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vsebine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8CED923-E241-4B28-BF2B-5842DA7CAC5D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813FCD55-0AE3-4C2F-9EB6-E9DF0CCEBABA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fe1299b2-539c-4662-b6bf-459c2f5b247c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7434BA6-9794-4550-8A69-000E367C847F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685F0A08-73A9-4D6C-82E8-1BBE2CE057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e1299b2-539c-4662-b6bf-459c2f5b24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7727</TotalTime>
  <Words>1646</Words>
  <Application>Microsoft Office PowerPoint</Application>
  <PresentationFormat>Προσαρμογή</PresentationFormat>
  <Paragraphs>172</Paragraphs>
  <Slides>32</Slides>
  <Notes>17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32</vt:i4>
      </vt:variant>
    </vt:vector>
  </HeadingPairs>
  <TitlesOfParts>
    <vt:vector size="40" baseType="lpstr">
      <vt:lpstr>Arial</vt:lpstr>
      <vt:lpstr>Calibri</vt:lpstr>
      <vt:lpstr>Gotham Rounded</vt:lpstr>
      <vt:lpstr>Trebuchet MS</vt:lpstr>
      <vt:lpstr>Verdana</vt:lpstr>
      <vt:lpstr>Wingdings</vt:lpstr>
      <vt:lpstr>Wingdings 3</vt:lpstr>
      <vt:lpstr>Gladko</vt:lpstr>
      <vt:lpstr>Accessible Ljubljana SLOVENIJA </vt:lpstr>
      <vt:lpstr>Παρουσίαση του PowerPoint</vt:lpstr>
      <vt:lpstr>Tourism, accessible tourism</vt:lpstr>
      <vt:lpstr>Charasteristics of accessible tourism, Economical view</vt:lpstr>
      <vt:lpstr>SLOVENIA </vt:lpstr>
      <vt:lpstr>State and local communities at assuring accessibility</vt:lpstr>
      <vt:lpstr>Παρουσίαση του PowerPoint</vt:lpstr>
      <vt:lpstr>Stakeholders at improving accessibility  in the City of Ljubljana</vt:lpstr>
      <vt:lpstr>How it is done…</vt:lpstr>
      <vt:lpstr>Ljubljana Council for the Removal of Architectural and Communication Barriers (SOAKO)</vt:lpstr>
      <vt:lpstr>Ljubljana‘s action plans (AP) to improve accessibility</vt:lpstr>
      <vt:lpstr>Ljubljana‘s action plans (AP) for disabled to improve accessibility</vt:lpstr>
      <vt:lpstr>Παρουσίαση του PowerPoint</vt:lpstr>
      <vt:lpstr>Παρουσίαση του PowerPoint</vt:lpstr>
      <vt:lpstr>city's ramps to facilitate access to shops and places of business in the old city centre, which the City of Ljubljana owns 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Transportation in the ecological zone - 2 wheelchair trailers available free of charge in the premises of JZ Turizem Ljubljana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Ljubljana by Wheelchair - wheelchair accessible locations in Ljubljana, Slovenia. </vt:lpstr>
      <vt:lpstr>Παρουσίαση του PowerPoint</vt:lpstr>
      <vt:lpstr>Awards …</vt:lpstr>
      <vt:lpstr>Ljubljana wins the digitalisation award in the european capital of smart tourism 2020 competition </vt:lpstr>
      <vt:lpstr>Παρουσίαση του PowerPoint</vt:lpstr>
      <vt:lpstr>LJUBLJANA – An open and Accessible City </vt:lpstr>
      <vt:lpstr>Ljubljana – the most beautifull city in the world!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Alenka Žagar</dc:creator>
  <cp:lastModifiedBy>sonar acoustics</cp:lastModifiedBy>
  <cp:revision>92</cp:revision>
  <dcterms:created xsi:type="dcterms:W3CDTF">2019-11-06T22:12:04Z</dcterms:created>
  <dcterms:modified xsi:type="dcterms:W3CDTF">2023-06-02T06:35:51Z</dcterms:modified>
</cp:coreProperties>
</file>