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93" r:id="rId3"/>
    <p:sldId id="263" r:id="rId4"/>
    <p:sldId id="288" r:id="rId5"/>
    <p:sldId id="289" r:id="rId6"/>
    <p:sldId id="290" r:id="rId7"/>
    <p:sldId id="291" r:id="rId8"/>
    <p:sldId id="287" r:id="rId9"/>
    <p:sldId id="284" r:id="rId10"/>
    <p:sldId id="286" r:id="rId11"/>
    <p:sldId id="282" r:id="rId12"/>
    <p:sldId id="294" r:id="rId13"/>
    <p:sldId id="292" r:id="rId14"/>
    <p:sldId id="285" r:id="rId15"/>
    <p:sldId id="280" r:id="rId16"/>
    <p:sldId id="270" r:id="rId17"/>
    <p:sldId id="275" r:id="rId18"/>
    <p:sldId id="273" r:id="rId19"/>
    <p:sldId id="283" r:id="rId20"/>
    <p:sldId id="26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3" d="100"/>
          <a:sy n="73" d="100"/>
        </p:scale>
        <p:origin x="40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1F656-09B0-C6C9-A73C-2471D7020B40}"/>
              </a:ext>
            </a:extLst>
          </p:cNvPr>
          <p:cNvSpPr>
            <a:spLocks noGrp="1"/>
          </p:cNvSpPr>
          <p:nvPr>
            <p:ph type="ctrTitle"/>
          </p:nvPr>
        </p:nvSpPr>
        <p:spPr>
          <a:xfrm>
            <a:off x="1524000" y="1122363"/>
            <a:ext cx="9144000" cy="2387600"/>
          </a:xfrm>
        </p:spPr>
        <p:txBody>
          <a:bodyPr anchor="b">
            <a:normAutofit/>
          </a:bodyPr>
          <a:lstStyle>
            <a:lvl1pPr algn="ctr">
              <a:defRPr sz="4800">
                <a:latin typeface="Verdana" panose="020B0604030504040204" pitchFamily="34" charset="0"/>
                <a:ea typeface="Verdana" panose="020B060403050404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2530D09-3C0E-842B-FC52-E243E4947F07}"/>
              </a:ext>
            </a:extLst>
          </p:cNvPr>
          <p:cNvSpPr>
            <a:spLocks noGrp="1"/>
          </p:cNvSpPr>
          <p:nvPr>
            <p:ph type="subTitle" idx="1"/>
          </p:nvPr>
        </p:nvSpPr>
        <p:spPr>
          <a:xfrm>
            <a:off x="1524000" y="3602038"/>
            <a:ext cx="9144000" cy="1655762"/>
          </a:xfrm>
        </p:spPr>
        <p:txBody>
          <a:bodyPr>
            <a:normAutofit/>
          </a:bodyPr>
          <a:lstStyle>
            <a:lvl1pPr marL="0" indent="0" algn="ctr">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17F766-0D05-3CDF-B80E-ACC843547B1F}"/>
              </a:ext>
            </a:extLst>
          </p:cNvPr>
          <p:cNvSpPr>
            <a:spLocks noGrp="1"/>
          </p:cNvSpPr>
          <p:nvPr>
            <p:ph type="dt" sz="half" idx="10"/>
          </p:nvPr>
        </p:nvSpPr>
        <p:spPr/>
        <p:txBody>
          <a:bodyPr/>
          <a:lstStyle/>
          <a:p>
            <a:fld id="{BC2DD954-2E96-4C75-AC92-EBFF89405D0D}" type="datetimeFigureOut">
              <a:rPr lang="en-US" smtClean="0"/>
              <a:t>6/1/2023</a:t>
            </a:fld>
            <a:endParaRPr lang="en-US"/>
          </a:p>
        </p:txBody>
      </p:sp>
      <p:sp>
        <p:nvSpPr>
          <p:cNvPr id="5" name="Footer Placeholder 4">
            <a:extLst>
              <a:ext uri="{FF2B5EF4-FFF2-40B4-BE49-F238E27FC236}">
                <a16:creationId xmlns:a16="http://schemas.microsoft.com/office/drawing/2014/main" id="{35AC0090-AC45-E571-67CA-257A3EC8F8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BBAC5A-9D88-2D1A-39CF-C5ABAF25614B}"/>
              </a:ext>
            </a:extLst>
          </p:cNvPr>
          <p:cNvSpPr>
            <a:spLocks noGrp="1"/>
          </p:cNvSpPr>
          <p:nvPr>
            <p:ph type="sldNum" sz="quarter" idx="12"/>
          </p:nvPr>
        </p:nvSpPr>
        <p:spPr/>
        <p:txBody>
          <a:bodyPr/>
          <a:lstStyle/>
          <a:p>
            <a:fld id="{F7262AF2-A834-4B94-9EEC-D065F124BB79}" type="slidenum">
              <a:rPr lang="en-US" smtClean="0"/>
              <a:t>‹#›</a:t>
            </a:fld>
            <a:endParaRPr lang="en-US"/>
          </a:p>
        </p:txBody>
      </p:sp>
    </p:spTree>
    <p:extLst>
      <p:ext uri="{BB962C8B-B14F-4D97-AF65-F5344CB8AC3E}">
        <p14:creationId xmlns:p14="http://schemas.microsoft.com/office/powerpoint/2010/main" val="978773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1CFB8-8342-1F78-6CE9-1C43E69CEFEC}"/>
              </a:ext>
            </a:extLst>
          </p:cNvPr>
          <p:cNvSpPr>
            <a:spLocks noGrp="1"/>
          </p:cNvSpPr>
          <p:nvPr>
            <p:ph type="title"/>
          </p:nvPr>
        </p:nvSpPr>
        <p:spPr/>
        <p:txBody>
          <a:bodyPr/>
          <a:lstStyle>
            <a:lvl1pPr>
              <a:defRPr>
                <a:latin typeface="Verdana" panose="020B0604030504040204" pitchFamily="34" charset="0"/>
                <a:ea typeface="Verdana" panose="020B060403050404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7F79F4C-6CBA-AB22-ABBA-3DCD91F94793}"/>
              </a:ext>
            </a:extLst>
          </p:cNvPr>
          <p:cNvSpPr>
            <a:spLocks noGrp="1"/>
          </p:cNvSpPr>
          <p:nvPr>
            <p:ph idx="1"/>
          </p:nvPr>
        </p:nvSpPr>
        <p:spPr/>
        <p:txBody>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195137-8607-BF0B-D4D6-C9049F62A5CC}"/>
              </a:ext>
            </a:extLst>
          </p:cNvPr>
          <p:cNvSpPr>
            <a:spLocks noGrp="1"/>
          </p:cNvSpPr>
          <p:nvPr>
            <p:ph type="dt" sz="half" idx="10"/>
          </p:nvPr>
        </p:nvSpPr>
        <p:spPr/>
        <p:txBody>
          <a:bodyPr/>
          <a:lstStyle/>
          <a:p>
            <a:fld id="{BC2DD954-2E96-4C75-AC92-EBFF89405D0D}" type="datetimeFigureOut">
              <a:rPr lang="en-US" smtClean="0"/>
              <a:t>6/1/2023</a:t>
            </a:fld>
            <a:endParaRPr lang="en-US"/>
          </a:p>
        </p:txBody>
      </p:sp>
      <p:sp>
        <p:nvSpPr>
          <p:cNvPr id="5" name="Footer Placeholder 4">
            <a:extLst>
              <a:ext uri="{FF2B5EF4-FFF2-40B4-BE49-F238E27FC236}">
                <a16:creationId xmlns:a16="http://schemas.microsoft.com/office/drawing/2014/main" id="{587BB6F8-0398-164A-C433-EBACD5D9B6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E22972-49A5-7A6A-7F1A-6626650EF308}"/>
              </a:ext>
            </a:extLst>
          </p:cNvPr>
          <p:cNvSpPr>
            <a:spLocks noGrp="1"/>
          </p:cNvSpPr>
          <p:nvPr>
            <p:ph type="sldNum" sz="quarter" idx="12"/>
          </p:nvPr>
        </p:nvSpPr>
        <p:spPr/>
        <p:txBody>
          <a:bodyPr/>
          <a:lstStyle/>
          <a:p>
            <a:fld id="{F7262AF2-A834-4B94-9EEC-D065F124BB79}" type="slidenum">
              <a:rPr lang="en-US" smtClean="0"/>
              <a:t>‹#›</a:t>
            </a:fld>
            <a:endParaRPr lang="en-US"/>
          </a:p>
        </p:txBody>
      </p:sp>
    </p:spTree>
    <p:extLst>
      <p:ext uri="{BB962C8B-B14F-4D97-AF65-F5344CB8AC3E}">
        <p14:creationId xmlns:p14="http://schemas.microsoft.com/office/powerpoint/2010/main" val="1296418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B6664-D8EF-F404-922C-9142E710981F}"/>
              </a:ext>
            </a:extLst>
          </p:cNvPr>
          <p:cNvSpPr>
            <a:spLocks noGrp="1"/>
          </p:cNvSpPr>
          <p:nvPr>
            <p:ph type="title"/>
          </p:nvPr>
        </p:nvSpPr>
        <p:spPr>
          <a:xfrm>
            <a:off x="831850" y="1709738"/>
            <a:ext cx="10515600" cy="2852737"/>
          </a:xfrm>
        </p:spPr>
        <p:txBody>
          <a:bodyPr anchor="b">
            <a:normAutofit/>
          </a:bodyPr>
          <a:lstStyle>
            <a:lvl1pPr>
              <a:defRPr sz="5400">
                <a:latin typeface="Verdana" panose="020B0604030504040204" pitchFamily="34" charset="0"/>
                <a:ea typeface="Verdana" panose="020B060403050404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88C5EC06-F9AA-58AB-12D0-AA7AB2C8D6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Verdana" panose="020B0604030504040204" pitchFamily="34" charset="0"/>
                <a:ea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8B6AD3-5FCE-B284-F5DE-A17A79B03AE9}"/>
              </a:ext>
            </a:extLst>
          </p:cNvPr>
          <p:cNvSpPr>
            <a:spLocks noGrp="1"/>
          </p:cNvSpPr>
          <p:nvPr>
            <p:ph type="dt" sz="half" idx="10"/>
          </p:nvPr>
        </p:nvSpPr>
        <p:spPr/>
        <p:txBody>
          <a:bodyPr/>
          <a:lstStyle/>
          <a:p>
            <a:fld id="{BC2DD954-2E96-4C75-AC92-EBFF89405D0D}" type="datetimeFigureOut">
              <a:rPr lang="en-US" smtClean="0"/>
              <a:t>6/1/2023</a:t>
            </a:fld>
            <a:endParaRPr lang="en-US"/>
          </a:p>
        </p:txBody>
      </p:sp>
      <p:sp>
        <p:nvSpPr>
          <p:cNvPr id="5" name="Footer Placeholder 4">
            <a:extLst>
              <a:ext uri="{FF2B5EF4-FFF2-40B4-BE49-F238E27FC236}">
                <a16:creationId xmlns:a16="http://schemas.microsoft.com/office/drawing/2014/main" id="{72477A94-9666-CCEA-3334-42D92A8CE2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32ADC1-248F-6CB2-92BE-890D8CE56B73}"/>
              </a:ext>
            </a:extLst>
          </p:cNvPr>
          <p:cNvSpPr>
            <a:spLocks noGrp="1"/>
          </p:cNvSpPr>
          <p:nvPr>
            <p:ph type="sldNum" sz="quarter" idx="12"/>
          </p:nvPr>
        </p:nvSpPr>
        <p:spPr/>
        <p:txBody>
          <a:bodyPr/>
          <a:lstStyle/>
          <a:p>
            <a:fld id="{F7262AF2-A834-4B94-9EEC-D065F124BB79}" type="slidenum">
              <a:rPr lang="en-US" smtClean="0"/>
              <a:t>‹#›</a:t>
            </a:fld>
            <a:endParaRPr lang="en-US"/>
          </a:p>
        </p:txBody>
      </p:sp>
    </p:spTree>
    <p:extLst>
      <p:ext uri="{BB962C8B-B14F-4D97-AF65-F5344CB8AC3E}">
        <p14:creationId xmlns:p14="http://schemas.microsoft.com/office/powerpoint/2010/main" val="2493116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2F7D3-273D-309D-94DC-467CFE6EDD13}"/>
              </a:ext>
            </a:extLst>
          </p:cNvPr>
          <p:cNvSpPr>
            <a:spLocks noGrp="1"/>
          </p:cNvSpPr>
          <p:nvPr>
            <p:ph type="title"/>
          </p:nvPr>
        </p:nvSpPr>
        <p:spPr/>
        <p:txBody>
          <a:bodyPr/>
          <a:lstStyle>
            <a:lvl1pPr>
              <a:defRPr>
                <a:latin typeface="Verdana" panose="020B0604030504040204" pitchFamily="34" charset="0"/>
                <a:ea typeface="Verdana" panose="020B060403050404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1CF494B0-D4ED-BE51-49E7-C286558A5765}"/>
              </a:ext>
            </a:extLst>
          </p:cNvPr>
          <p:cNvSpPr>
            <a:spLocks noGrp="1"/>
          </p:cNvSpPr>
          <p:nvPr>
            <p:ph sz="half" idx="1"/>
          </p:nvPr>
        </p:nvSpPr>
        <p:spPr>
          <a:xfrm>
            <a:off x="838200" y="1825625"/>
            <a:ext cx="5181600" cy="4351338"/>
          </a:xfrm>
        </p:spPr>
        <p:txBody>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D6B548-CEA5-160B-2530-F0341C4C0F99}"/>
              </a:ext>
            </a:extLst>
          </p:cNvPr>
          <p:cNvSpPr>
            <a:spLocks noGrp="1"/>
          </p:cNvSpPr>
          <p:nvPr>
            <p:ph sz="half" idx="2"/>
          </p:nvPr>
        </p:nvSpPr>
        <p:spPr>
          <a:xfrm>
            <a:off x="6172200" y="1825625"/>
            <a:ext cx="5181600" cy="4351338"/>
          </a:xfrm>
        </p:spPr>
        <p:txBody>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F9F411-EDA5-AFAE-6067-FF7EF2EB60BC}"/>
              </a:ext>
            </a:extLst>
          </p:cNvPr>
          <p:cNvSpPr>
            <a:spLocks noGrp="1"/>
          </p:cNvSpPr>
          <p:nvPr>
            <p:ph type="dt" sz="half" idx="10"/>
          </p:nvPr>
        </p:nvSpPr>
        <p:spPr/>
        <p:txBody>
          <a:bodyPr/>
          <a:lstStyle/>
          <a:p>
            <a:fld id="{BC2DD954-2E96-4C75-AC92-EBFF89405D0D}" type="datetimeFigureOut">
              <a:rPr lang="en-US" smtClean="0"/>
              <a:t>6/1/2023</a:t>
            </a:fld>
            <a:endParaRPr lang="en-US"/>
          </a:p>
        </p:txBody>
      </p:sp>
      <p:sp>
        <p:nvSpPr>
          <p:cNvPr id="6" name="Footer Placeholder 5">
            <a:extLst>
              <a:ext uri="{FF2B5EF4-FFF2-40B4-BE49-F238E27FC236}">
                <a16:creationId xmlns:a16="http://schemas.microsoft.com/office/drawing/2014/main" id="{EDABCB37-26A1-5871-15C3-200B40CAF4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EE296-5A87-9DA0-5AAF-65119B1857A6}"/>
              </a:ext>
            </a:extLst>
          </p:cNvPr>
          <p:cNvSpPr>
            <a:spLocks noGrp="1"/>
          </p:cNvSpPr>
          <p:nvPr>
            <p:ph type="sldNum" sz="quarter" idx="12"/>
          </p:nvPr>
        </p:nvSpPr>
        <p:spPr/>
        <p:txBody>
          <a:bodyPr/>
          <a:lstStyle/>
          <a:p>
            <a:fld id="{F7262AF2-A834-4B94-9EEC-D065F124BB79}" type="slidenum">
              <a:rPr lang="en-US" smtClean="0"/>
              <a:t>‹#›</a:t>
            </a:fld>
            <a:endParaRPr lang="en-US"/>
          </a:p>
        </p:txBody>
      </p:sp>
    </p:spTree>
    <p:extLst>
      <p:ext uri="{BB962C8B-B14F-4D97-AF65-F5344CB8AC3E}">
        <p14:creationId xmlns:p14="http://schemas.microsoft.com/office/powerpoint/2010/main" val="2836080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EDD3-D61B-77DB-B15D-0B6A47C1E1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3369C4-AD2A-318E-07EA-F00CC20B2B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22B25B-C80B-D7ED-DF7C-49D8B83C00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B1CAE6-5BFB-C818-C050-55521AF39E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C511A2-E147-904D-E978-E2B62314B2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B4EB6E-CE68-79B1-A029-923553AB5A79}"/>
              </a:ext>
            </a:extLst>
          </p:cNvPr>
          <p:cNvSpPr>
            <a:spLocks noGrp="1"/>
          </p:cNvSpPr>
          <p:nvPr>
            <p:ph type="dt" sz="half" idx="10"/>
          </p:nvPr>
        </p:nvSpPr>
        <p:spPr/>
        <p:txBody>
          <a:bodyPr/>
          <a:lstStyle/>
          <a:p>
            <a:fld id="{BC2DD954-2E96-4C75-AC92-EBFF89405D0D}" type="datetimeFigureOut">
              <a:rPr lang="en-US" smtClean="0"/>
              <a:t>6/1/2023</a:t>
            </a:fld>
            <a:endParaRPr lang="en-US"/>
          </a:p>
        </p:txBody>
      </p:sp>
      <p:sp>
        <p:nvSpPr>
          <p:cNvPr id="8" name="Footer Placeholder 7">
            <a:extLst>
              <a:ext uri="{FF2B5EF4-FFF2-40B4-BE49-F238E27FC236}">
                <a16:creationId xmlns:a16="http://schemas.microsoft.com/office/drawing/2014/main" id="{079499DA-7FDD-3B6F-A43D-10156EDF65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6E3BAF-D3B4-2E8A-7B62-0CAAE55CF745}"/>
              </a:ext>
            </a:extLst>
          </p:cNvPr>
          <p:cNvSpPr>
            <a:spLocks noGrp="1"/>
          </p:cNvSpPr>
          <p:nvPr>
            <p:ph type="sldNum" sz="quarter" idx="12"/>
          </p:nvPr>
        </p:nvSpPr>
        <p:spPr/>
        <p:txBody>
          <a:bodyPr/>
          <a:lstStyle/>
          <a:p>
            <a:fld id="{F7262AF2-A834-4B94-9EEC-D065F124BB79}" type="slidenum">
              <a:rPr lang="en-US" smtClean="0"/>
              <a:t>‹#›</a:t>
            </a:fld>
            <a:endParaRPr lang="en-US"/>
          </a:p>
        </p:txBody>
      </p:sp>
    </p:spTree>
    <p:extLst>
      <p:ext uri="{BB962C8B-B14F-4D97-AF65-F5344CB8AC3E}">
        <p14:creationId xmlns:p14="http://schemas.microsoft.com/office/powerpoint/2010/main" val="2972635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BAC5B-EC83-A5C6-D8A3-B12322BCD67D}"/>
              </a:ext>
            </a:extLst>
          </p:cNvPr>
          <p:cNvSpPr>
            <a:spLocks noGrp="1"/>
          </p:cNvSpPr>
          <p:nvPr>
            <p:ph type="title"/>
          </p:nvPr>
        </p:nvSpPr>
        <p:spPr/>
        <p:txBody>
          <a:bodyPr/>
          <a:lstStyle>
            <a:lvl1pPr>
              <a:defRPr>
                <a:latin typeface="Verdana" panose="020B0604030504040204" pitchFamily="34" charset="0"/>
                <a:ea typeface="Verdana" panose="020B0604030504040204" pitchFamily="34" charset="0"/>
              </a:defRPr>
            </a:lvl1pPr>
          </a:lstStyle>
          <a:p>
            <a:r>
              <a:rPr lang="en-US"/>
              <a:t>Click to edit Master title style</a:t>
            </a:r>
          </a:p>
        </p:txBody>
      </p:sp>
      <p:sp>
        <p:nvSpPr>
          <p:cNvPr id="3" name="Date Placeholder 2">
            <a:extLst>
              <a:ext uri="{FF2B5EF4-FFF2-40B4-BE49-F238E27FC236}">
                <a16:creationId xmlns:a16="http://schemas.microsoft.com/office/drawing/2014/main" id="{574F4A2B-4382-4D20-B3EF-16149A16F29B}"/>
              </a:ext>
            </a:extLst>
          </p:cNvPr>
          <p:cNvSpPr>
            <a:spLocks noGrp="1"/>
          </p:cNvSpPr>
          <p:nvPr>
            <p:ph type="dt" sz="half" idx="10"/>
          </p:nvPr>
        </p:nvSpPr>
        <p:spPr/>
        <p:txBody>
          <a:bodyPr/>
          <a:lstStyle/>
          <a:p>
            <a:fld id="{BC2DD954-2E96-4C75-AC92-EBFF89405D0D}" type="datetimeFigureOut">
              <a:rPr lang="en-US" smtClean="0"/>
              <a:t>6/1/2023</a:t>
            </a:fld>
            <a:endParaRPr lang="en-US"/>
          </a:p>
        </p:txBody>
      </p:sp>
      <p:sp>
        <p:nvSpPr>
          <p:cNvPr id="4" name="Footer Placeholder 3">
            <a:extLst>
              <a:ext uri="{FF2B5EF4-FFF2-40B4-BE49-F238E27FC236}">
                <a16:creationId xmlns:a16="http://schemas.microsoft.com/office/drawing/2014/main" id="{F61FCB09-A1E1-82BC-8737-94AAE7D339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1CB1DC-9646-CF72-5E72-9C742CC22BEF}"/>
              </a:ext>
            </a:extLst>
          </p:cNvPr>
          <p:cNvSpPr>
            <a:spLocks noGrp="1"/>
          </p:cNvSpPr>
          <p:nvPr>
            <p:ph type="sldNum" sz="quarter" idx="12"/>
          </p:nvPr>
        </p:nvSpPr>
        <p:spPr/>
        <p:txBody>
          <a:bodyPr/>
          <a:lstStyle/>
          <a:p>
            <a:fld id="{F7262AF2-A834-4B94-9EEC-D065F124BB79}" type="slidenum">
              <a:rPr lang="en-US" smtClean="0"/>
              <a:t>‹#›</a:t>
            </a:fld>
            <a:endParaRPr lang="en-US"/>
          </a:p>
        </p:txBody>
      </p:sp>
    </p:spTree>
    <p:extLst>
      <p:ext uri="{BB962C8B-B14F-4D97-AF65-F5344CB8AC3E}">
        <p14:creationId xmlns:p14="http://schemas.microsoft.com/office/powerpoint/2010/main" val="1092626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58B98D-C436-3EE6-160E-877D8CDCB22B}"/>
              </a:ext>
            </a:extLst>
          </p:cNvPr>
          <p:cNvSpPr>
            <a:spLocks noGrp="1"/>
          </p:cNvSpPr>
          <p:nvPr>
            <p:ph type="dt" sz="half" idx="10"/>
          </p:nvPr>
        </p:nvSpPr>
        <p:spPr/>
        <p:txBody>
          <a:bodyPr/>
          <a:lstStyle/>
          <a:p>
            <a:fld id="{BC2DD954-2E96-4C75-AC92-EBFF89405D0D}" type="datetimeFigureOut">
              <a:rPr lang="en-US" smtClean="0"/>
              <a:t>6/1/2023</a:t>
            </a:fld>
            <a:endParaRPr lang="en-US"/>
          </a:p>
        </p:txBody>
      </p:sp>
      <p:sp>
        <p:nvSpPr>
          <p:cNvPr id="3" name="Footer Placeholder 2">
            <a:extLst>
              <a:ext uri="{FF2B5EF4-FFF2-40B4-BE49-F238E27FC236}">
                <a16:creationId xmlns:a16="http://schemas.microsoft.com/office/drawing/2014/main" id="{EC7CD2AD-7D22-F903-3D5E-7E8A7C920B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8E7A6D-7A3E-F6C3-E6B0-2B17668AD81B}"/>
              </a:ext>
            </a:extLst>
          </p:cNvPr>
          <p:cNvSpPr>
            <a:spLocks noGrp="1"/>
          </p:cNvSpPr>
          <p:nvPr>
            <p:ph type="sldNum" sz="quarter" idx="12"/>
          </p:nvPr>
        </p:nvSpPr>
        <p:spPr/>
        <p:txBody>
          <a:bodyPr/>
          <a:lstStyle/>
          <a:p>
            <a:fld id="{F7262AF2-A834-4B94-9EEC-D065F124BB79}" type="slidenum">
              <a:rPr lang="en-US" smtClean="0"/>
              <a:t>‹#›</a:t>
            </a:fld>
            <a:endParaRPr lang="en-US"/>
          </a:p>
        </p:txBody>
      </p:sp>
    </p:spTree>
    <p:extLst>
      <p:ext uri="{BB962C8B-B14F-4D97-AF65-F5344CB8AC3E}">
        <p14:creationId xmlns:p14="http://schemas.microsoft.com/office/powerpoint/2010/main" val="205249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0FDBA-67B0-A9E1-8E4C-8776DEDB90A0}"/>
              </a:ext>
            </a:extLst>
          </p:cNvPr>
          <p:cNvSpPr>
            <a:spLocks noGrp="1"/>
          </p:cNvSpPr>
          <p:nvPr>
            <p:ph type="title"/>
          </p:nvPr>
        </p:nvSpPr>
        <p:spPr>
          <a:xfrm>
            <a:off x="839788" y="457200"/>
            <a:ext cx="3932237" cy="1600200"/>
          </a:xfrm>
        </p:spPr>
        <p:txBody>
          <a:bodyPr anchor="b"/>
          <a:lstStyle>
            <a:lvl1pPr>
              <a:defRPr sz="3200">
                <a:latin typeface="Verdana" panose="020B0604030504040204" pitchFamily="34" charset="0"/>
                <a:ea typeface="Verdana" panose="020B060403050404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A92B96F-6C36-CF56-55BF-88079BE2F517}"/>
              </a:ext>
            </a:extLst>
          </p:cNvPr>
          <p:cNvSpPr>
            <a:spLocks noGrp="1"/>
          </p:cNvSpPr>
          <p:nvPr>
            <p:ph idx="1"/>
          </p:nvPr>
        </p:nvSpPr>
        <p:spPr>
          <a:xfrm>
            <a:off x="5183188" y="987425"/>
            <a:ext cx="6172200" cy="4873625"/>
          </a:xfrm>
        </p:spPr>
        <p:txBody>
          <a:bodyPr/>
          <a:lstStyle>
            <a:lvl1pPr>
              <a:defRPr sz="3200">
                <a:latin typeface="Verdana" panose="020B0604030504040204" pitchFamily="34" charset="0"/>
                <a:ea typeface="Verdana" panose="020B0604030504040204" pitchFamily="34" charset="0"/>
              </a:defRPr>
            </a:lvl1pPr>
            <a:lvl2pPr>
              <a:defRPr sz="2800">
                <a:latin typeface="Verdana" panose="020B0604030504040204" pitchFamily="34" charset="0"/>
                <a:ea typeface="Verdana" panose="020B0604030504040204" pitchFamily="34" charset="0"/>
              </a:defRPr>
            </a:lvl2pPr>
            <a:lvl3pPr>
              <a:defRPr sz="2400">
                <a:latin typeface="Verdana" panose="020B0604030504040204" pitchFamily="34" charset="0"/>
                <a:ea typeface="Verdana" panose="020B0604030504040204" pitchFamily="34" charset="0"/>
              </a:defRPr>
            </a:lvl3pPr>
            <a:lvl4pPr>
              <a:defRPr sz="2000">
                <a:latin typeface="Verdana" panose="020B0604030504040204" pitchFamily="34" charset="0"/>
                <a:ea typeface="Verdana" panose="020B0604030504040204" pitchFamily="34" charset="0"/>
              </a:defRPr>
            </a:lvl4pPr>
            <a:lvl5pPr>
              <a:defRPr sz="2000">
                <a:latin typeface="Verdana" panose="020B0604030504040204" pitchFamily="34" charset="0"/>
                <a:ea typeface="Verdana" panose="020B060403050404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C014357-8B06-6237-56BF-59A33899684E}"/>
              </a:ext>
            </a:extLst>
          </p:cNvPr>
          <p:cNvSpPr>
            <a:spLocks noGrp="1"/>
          </p:cNvSpPr>
          <p:nvPr>
            <p:ph type="body" sz="half" idx="2"/>
          </p:nvPr>
        </p:nvSpPr>
        <p:spPr>
          <a:xfrm>
            <a:off x="839788" y="2057400"/>
            <a:ext cx="3932237" cy="3811588"/>
          </a:xfrm>
        </p:spPr>
        <p:txBody>
          <a:bodyPr/>
          <a:lstStyle>
            <a:lvl1pPr marL="0" indent="0">
              <a:buNone/>
              <a:defRPr sz="1600">
                <a:latin typeface="Verdana" panose="020B0604030504040204" pitchFamily="34" charset="0"/>
                <a:ea typeface="Verdana" panose="020B060403050404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55D1EC1A-7D46-3CE2-54BA-CC45550E3DD5}"/>
              </a:ext>
            </a:extLst>
          </p:cNvPr>
          <p:cNvSpPr>
            <a:spLocks noGrp="1"/>
          </p:cNvSpPr>
          <p:nvPr>
            <p:ph type="dt" sz="half" idx="10"/>
          </p:nvPr>
        </p:nvSpPr>
        <p:spPr/>
        <p:txBody>
          <a:bodyPr/>
          <a:lstStyle/>
          <a:p>
            <a:fld id="{BC2DD954-2E96-4C75-AC92-EBFF89405D0D}" type="datetimeFigureOut">
              <a:rPr lang="en-US" smtClean="0"/>
              <a:t>6/1/2023</a:t>
            </a:fld>
            <a:endParaRPr lang="en-US"/>
          </a:p>
        </p:txBody>
      </p:sp>
      <p:sp>
        <p:nvSpPr>
          <p:cNvPr id="6" name="Footer Placeholder 5">
            <a:extLst>
              <a:ext uri="{FF2B5EF4-FFF2-40B4-BE49-F238E27FC236}">
                <a16:creationId xmlns:a16="http://schemas.microsoft.com/office/drawing/2014/main" id="{38957661-4F75-7D8B-1D16-F688CB6AC9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674355-D3AD-9343-75EC-C76D020E4630}"/>
              </a:ext>
            </a:extLst>
          </p:cNvPr>
          <p:cNvSpPr>
            <a:spLocks noGrp="1"/>
          </p:cNvSpPr>
          <p:nvPr>
            <p:ph type="sldNum" sz="quarter" idx="12"/>
          </p:nvPr>
        </p:nvSpPr>
        <p:spPr/>
        <p:txBody>
          <a:bodyPr/>
          <a:lstStyle/>
          <a:p>
            <a:fld id="{F7262AF2-A834-4B94-9EEC-D065F124BB79}" type="slidenum">
              <a:rPr lang="en-US" smtClean="0"/>
              <a:t>‹#›</a:t>
            </a:fld>
            <a:endParaRPr lang="en-US"/>
          </a:p>
        </p:txBody>
      </p:sp>
    </p:spTree>
    <p:extLst>
      <p:ext uri="{BB962C8B-B14F-4D97-AF65-F5344CB8AC3E}">
        <p14:creationId xmlns:p14="http://schemas.microsoft.com/office/powerpoint/2010/main" val="298174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BEBD2-C01E-3439-8FF0-DB339271A770}"/>
              </a:ext>
            </a:extLst>
          </p:cNvPr>
          <p:cNvSpPr>
            <a:spLocks noGrp="1"/>
          </p:cNvSpPr>
          <p:nvPr>
            <p:ph type="title"/>
          </p:nvPr>
        </p:nvSpPr>
        <p:spPr>
          <a:xfrm>
            <a:off x="839788" y="457200"/>
            <a:ext cx="3932237" cy="1600200"/>
          </a:xfrm>
        </p:spPr>
        <p:txBody>
          <a:bodyPr anchor="b"/>
          <a:lstStyle>
            <a:lvl1pPr>
              <a:defRPr sz="3200">
                <a:latin typeface="Verdana" panose="020B0604030504040204" pitchFamily="34" charset="0"/>
                <a:ea typeface="Verdana" panose="020B060403050404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16BA9302-63C7-FB2D-BA19-692852AC6200}"/>
              </a:ext>
            </a:extLst>
          </p:cNvPr>
          <p:cNvSpPr>
            <a:spLocks noGrp="1"/>
          </p:cNvSpPr>
          <p:nvPr>
            <p:ph type="pic" idx="1"/>
          </p:nvPr>
        </p:nvSpPr>
        <p:spPr>
          <a:xfrm>
            <a:off x="5183188" y="987425"/>
            <a:ext cx="6172200" cy="4873625"/>
          </a:xfrm>
        </p:spPr>
        <p:txBody>
          <a:bodyPr/>
          <a:lstStyle>
            <a:lvl1pPr marL="0" indent="0">
              <a:buNone/>
              <a:defRPr sz="3200">
                <a:latin typeface="Verdana" panose="020B0604030504040204" pitchFamily="34" charset="0"/>
                <a:ea typeface="Verdana" panose="020B060403050404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C6E1A12-A2CA-9EEB-E271-F54388F807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A0E826-CAA8-A182-A2AF-5B7A48B1D026}"/>
              </a:ext>
            </a:extLst>
          </p:cNvPr>
          <p:cNvSpPr>
            <a:spLocks noGrp="1"/>
          </p:cNvSpPr>
          <p:nvPr>
            <p:ph type="dt" sz="half" idx="10"/>
          </p:nvPr>
        </p:nvSpPr>
        <p:spPr/>
        <p:txBody>
          <a:bodyPr/>
          <a:lstStyle/>
          <a:p>
            <a:fld id="{BC2DD954-2E96-4C75-AC92-EBFF89405D0D}" type="datetimeFigureOut">
              <a:rPr lang="en-US" smtClean="0"/>
              <a:t>6/1/2023</a:t>
            </a:fld>
            <a:endParaRPr lang="en-US"/>
          </a:p>
        </p:txBody>
      </p:sp>
      <p:sp>
        <p:nvSpPr>
          <p:cNvPr id="6" name="Footer Placeholder 5">
            <a:extLst>
              <a:ext uri="{FF2B5EF4-FFF2-40B4-BE49-F238E27FC236}">
                <a16:creationId xmlns:a16="http://schemas.microsoft.com/office/drawing/2014/main" id="{45C09B2A-91A2-37AB-0D4C-783D429587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A5F752-81A9-F455-00CA-50A5EC64B277}"/>
              </a:ext>
            </a:extLst>
          </p:cNvPr>
          <p:cNvSpPr>
            <a:spLocks noGrp="1"/>
          </p:cNvSpPr>
          <p:nvPr>
            <p:ph type="sldNum" sz="quarter" idx="12"/>
          </p:nvPr>
        </p:nvSpPr>
        <p:spPr/>
        <p:txBody>
          <a:bodyPr/>
          <a:lstStyle/>
          <a:p>
            <a:fld id="{F7262AF2-A834-4B94-9EEC-D065F124BB79}" type="slidenum">
              <a:rPr lang="en-US" smtClean="0"/>
              <a:t>‹#›</a:t>
            </a:fld>
            <a:endParaRPr lang="en-US"/>
          </a:p>
        </p:txBody>
      </p:sp>
    </p:spTree>
    <p:extLst>
      <p:ext uri="{BB962C8B-B14F-4D97-AF65-F5344CB8AC3E}">
        <p14:creationId xmlns:p14="http://schemas.microsoft.com/office/powerpoint/2010/main" val="4057544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4BC68-7C70-89D9-941C-D23E65459FB1}"/>
              </a:ext>
            </a:extLst>
          </p:cNvPr>
          <p:cNvSpPr>
            <a:spLocks noGrp="1"/>
          </p:cNvSpPr>
          <p:nvPr>
            <p:ph type="title"/>
          </p:nvPr>
        </p:nvSpPr>
        <p:spPr/>
        <p:txBody>
          <a:bodyPr/>
          <a:lstStyle>
            <a:lvl1pPr>
              <a:defRPr>
                <a:latin typeface="Verdana" panose="020B0604030504040204" pitchFamily="34" charset="0"/>
                <a:ea typeface="Verdana" panose="020B060403050404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82E39D61-BEFE-E6F6-AAFD-7106B79DCE66}"/>
              </a:ext>
            </a:extLst>
          </p:cNvPr>
          <p:cNvSpPr>
            <a:spLocks noGrp="1"/>
          </p:cNvSpPr>
          <p:nvPr>
            <p:ph type="body" orient="vert" idx="1"/>
          </p:nvPr>
        </p:nvSpPr>
        <p:spPr/>
        <p:txBody>
          <a:bodyPr vert="eaVert"/>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4958B9-A5DF-DA25-E66E-280425CE689E}"/>
              </a:ext>
            </a:extLst>
          </p:cNvPr>
          <p:cNvSpPr>
            <a:spLocks noGrp="1"/>
          </p:cNvSpPr>
          <p:nvPr>
            <p:ph type="dt" sz="half" idx="10"/>
          </p:nvPr>
        </p:nvSpPr>
        <p:spPr/>
        <p:txBody>
          <a:bodyPr/>
          <a:lstStyle/>
          <a:p>
            <a:fld id="{BC2DD954-2E96-4C75-AC92-EBFF89405D0D}" type="datetimeFigureOut">
              <a:rPr lang="en-US" smtClean="0"/>
              <a:t>6/1/2023</a:t>
            </a:fld>
            <a:endParaRPr lang="en-US"/>
          </a:p>
        </p:txBody>
      </p:sp>
      <p:sp>
        <p:nvSpPr>
          <p:cNvPr id="5" name="Footer Placeholder 4">
            <a:extLst>
              <a:ext uri="{FF2B5EF4-FFF2-40B4-BE49-F238E27FC236}">
                <a16:creationId xmlns:a16="http://schemas.microsoft.com/office/drawing/2014/main" id="{7A876A19-761C-B802-FEC4-74502A8341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A089B2-FD84-67A2-F314-BD90F6A3013E}"/>
              </a:ext>
            </a:extLst>
          </p:cNvPr>
          <p:cNvSpPr>
            <a:spLocks noGrp="1"/>
          </p:cNvSpPr>
          <p:nvPr>
            <p:ph type="sldNum" sz="quarter" idx="12"/>
          </p:nvPr>
        </p:nvSpPr>
        <p:spPr/>
        <p:txBody>
          <a:bodyPr/>
          <a:lstStyle/>
          <a:p>
            <a:fld id="{F7262AF2-A834-4B94-9EEC-D065F124BB79}" type="slidenum">
              <a:rPr lang="en-US" smtClean="0"/>
              <a:t>‹#›</a:t>
            </a:fld>
            <a:endParaRPr lang="en-US"/>
          </a:p>
        </p:txBody>
      </p:sp>
    </p:spTree>
    <p:extLst>
      <p:ext uri="{BB962C8B-B14F-4D97-AF65-F5344CB8AC3E}">
        <p14:creationId xmlns:p14="http://schemas.microsoft.com/office/powerpoint/2010/main" val="4215982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7997D6-26AE-4607-F6EB-6F3B070B6EC8}"/>
              </a:ext>
            </a:extLst>
          </p:cNvPr>
          <p:cNvSpPr>
            <a:spLocks noGrp="1"/>
          </p:cNvSpPr>
          <p:nvPr>
            <p:ph type="title" orient="vert"/>
          </p:nvPr>
        </p:nvSpPr>
        <p:spPr>
          <a:xfrm>
            <a:off x="8724900" y="365125"/>
            <a:ext cx="2628900" cy="5811838"/>
          </a:xfrm>
        </p:spPr>
        <p:txBody>
          <a:bodyPr vert="eaVert"/>
          <a:lstStyle>
            <a:lvl1pPr>
              <a:defRPr>
                <a:latin typeface="Verdana" panose="020B0604030504040204" pitchFamily="34" charset="0"/>
                <a:ea typeface="Verdana" panose="020B060403050404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2ABA4406-13B6-B946-C5C9-59704125EE15}"/>
              </a:ext>
            </a:extLst>
          </p:cNvPr>
          <p:cNvSpPr>
            <a:spLocks noGrp="1"/>
          </p:cNvSpPr>
          <p:nvPr>
            <p:ph type="body" orient="vert" idx="1"/>
          </p:nvPr>
        </p:nvSpPr>
        <p:spPr>
          <a:xfrm>
            <a:off x="838200" y="365125"/>
            <a:ext cx="7734300" cy="5811838"/>
          </a:xfrm>
        </p:spPr>
        <p:txBody>
          <a:bodyPr vert="eaVert"/>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5D91FC-8558-5DAD-9A92-972AE2E10668}"/>
              </a:ext>
            </a:extLst>
          </p:cNvPr>
          <p:cNvSpPr>
            <a:spLocks noGrp="1"/>
          </p:cNvSpPr>
          <p:nvPr>
            <p:ph type="dt" sz="half" idx="10"/>
          </p:nvPr>
        </p:nvSpPr>
        <p:spPr/>
        <p:txBody>
          <a:bodyPr/>
          <a:lstStyle/>
          <a:p>
            <a:fld id="{BC2DD954-2E96-4C75-AC92-EBFF89405D0D}" type="datetimeFigureOut">
              <a:rPr lang="en-US" smtClean="0"/>
              <a:t>6/1/2023</a:t>
            </a:fld>
            <a:endParaRPr lang="en-US"/>
          </a:p>
        </p:txBody>
      </p:sp>
      <p:sp>
        <p:nvSpPr>
          <p:cNvPr id="5" name="Footer Placeholder 4">
            <a:extLst>
              <a:ext uri="{FF2B5EF4-FFF2-40B4-BE49-F238E27FC236}">
                <a16:creationId xmlns:a16="http://schemas.microsoft.com/office/drawing/2014/main" id="{ABD700B7-865C-EE8E-08EA-0BDD622867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144DD1-EC14-8F75-D9D1-397A081C5F6F}"/>
              </a:ext>
            </a:extLst>
          </p:cNvPr>
          <p:cNvSpPr>
            <a:spLocks noGrp="1"/>
          </p:cNvSpPr>
          <p:nvPr>
            <p:ph type="sldNum" sz="quarter" idx="12"/>
          </p:nvPr>
        </p:nvSpPr>
        <p:spPr/>
        <p:txBody>
          <a:bodyPr/>
          <a:lstStyle/>
          <a:p>
            <a:fld id="{F7262AF2-A834-4B94-9EEC-D065F124BB79}" type="slidenum">
              <a:rPr lang="en-US" smtClean="0"/>
              <a:t>‹#›</a:t>
            </a:fld>
            <a:endParaRPr lang="en-US"/>
          </a:p>
        </p:txBody>
      </p:sp>
    </p:spTree>
    <p:extLst>
      <p:ext uri="{BB962C8B-B14F-4D97-AF65-F5344CB8AC3E}">
        <p14:creationId xmlns:p14="http://schemas.microsoft.com/office/powerpoint/2010/main" val="1920285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D0D566-671B-E4A7-6BF9-B42889E470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F12ED1-218B-3C43-591C-2FE9EBCFB1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A60015-7B7D-6A0F-CB75-C92BD10C84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2DD954-2E96-4C75-AC92-EBFF89405D0D}" type="datetimeFigureOut">
              <a:rPr lang="en-US" smtClean="0"/>
              <a:t>6/1/2023</a:t>
            </a:fld>
            <a:endParaRPr lang="en-US"/>
          </a:p>
        </p:txBody>
      </p:sp>
      <p:sp>
        <p:nvSpPr>
          <p:cNvPr id="5" name="Footer Placeholder 4">
            <a:extLst>
              <a:ext uri="{FF2B5EF4-FFF2-40B4-BE49-F238E27FC236}">
                <a16:creationId xmlns:a16="http://schemas.microsoft.com/office/drawing/2014/main" id="{49E3A07E-178B-088D-A009-EE5EC27DD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68B6A0-02CB-A5E2-DB9D-C4DE545E2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262AF2-A834-4B94-9EEC-D065F124BB79}" type="slidenum">
              <a:rPr lang="en-US" smtClean="0"/>
              <a:t>‹#›</a:t>
            </a:fld>
            <a:endParaRPr lang="en-US"/>
          </a:p>
        </p:txBody>
      </p:sp>
    </p:spTree>
    <p:extLst>
      <p:ext uri="{BB962C8B-B14F-4D97-AF65-F5344CB8AC3E}">
        <p14:creationId xmlns:p14="http://schemas.microsoft.com/office/powerpoint/2010/main" val="3751732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tif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En%20Ergo%20V6%20Subtitles.mp4" TargetMode="External"/><Relationship Id="rId1" Type="http://schemas.openxmlformats.org/officeDocument/2006/relationships/slideLayout" Target="../slideLayouts/slideLayout3.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0910EA7-FE5F-8184-CD0B-308B9D716810}"/>
              </a:ext>
            </a:extLst>
          </p:cNvPr>
          <p:cNvSpPr>
            <a:spLocks noGrp="1"/>
          </p:cNvSpPr>
          <p:nvPr>
            <p:ph type="ctrTitle"/>
          </p:nvPr>
        </p:nvSpPr>
        <p:spPr>
          <a:xfrm>
            <a:off x="0" y="1863007"/>
            <a:ext cx="8259905" cy="2464037"/>
          </a:xfrm>
        </p:spPr>
        <p:txBody>
          <a:bodyPr anchor="b">
            <a:normAutofit/>
          </a:bodyPr>
          <a:lstStyle/>
          <a:p>
            <a:pPr marL="228600" marR="0" algn="l">
              <a:spcBef>
                <a:spcPts val="0"/>
              </a:spcBef>
              <a:spcAft>
                <a:spcPts val="800"/>
              </a:spcAft>
            </a:pPr>
            <a:r>
              <a:rPr lang="en-GB" sz="2800" b="1" dirty="0">
                <a:effectLst/>
                <a:latin typeface="Arial Rounded MT Bold" panose="020F0704030504030204" pitchFamily="34" charset="0"/>
                <a:ea typeface="Calibri" panose="020F0502020204030204" pitchFamily="34" charset="0"/>
                <a:cs typeface="Times New Roman" panose="02020603050405020304" pitchFamily="18" charset="0"/>
              </a:rPr>
              <a:t>Project:</a:t>
            </a:r>
            <a:br>
              <a:rPr lang="en-GB" sz="2800" dirty="0">
                <a:effectLst/>
                <a:latin typeface="Arial Rounded MT Bold" panose="020F0704030504030204" pitchFamily="34" charset="0"/>
                <a:ea typeface="Calibri" panose="020F0502020204030204" pitchFamily="34" charset="0"/>
                <a:cs typeface="Times New Roman" panose="02020603050405020304" pitchFamily="18" charset="0"/>
              </a:rPr>
            </a:br>
            <a:r>
              <a:rPr lang="en-GB" sz="2800" dirty="0">
                <a:effectLst/>
                <a:latin typeface="Arial Rounded MT Bold" panose="020F0704030504030204" pitchFamily="34" charset="0"/>
                <a:ea typeface="Calibri" panose="020F0502020204030204" pitchFamily="34" charset="0"/>
                <a:cs typeface="Times New Roman" panose="02020603050405020304" pitchFamily="18" charset="0"/>
              </a:rPr>
              <a:t>Recruitment and Training Program of Unemployed </a:t>
            </a:r>
            <a:r>
              <a:rPr lang="en-GB" sz="2800" dirty="0">
                <a:latin typeface="Arial Rounded MT Bold" panose="020F0704030504030204" pitchFamily="34" charset="0"/>
                <a:ea typeface="Calibri" panose="020F0502020204030204" pitchFamily="34" charset="0"/>
                <a:cs typeface="Times New Roman" panose="02020603050405020304" pitchFamily="18" charset="0"/>
              </a:rPr>
              <a:t>P</a:t>
            </a:r>
            <a:r>
              <a:rPr lang="en-GB" sz="2800" dirty="0">
                <a:effectLst/>
                <a:latin typeface="Arial Rounded MT Bold" panose="020F0704030504030204" pitchFamily="34" charset="0"/>
                <a:ea typeface="Calibri" panose="020F0502020204030204" pitchFamily="34" charset="0"/>
                <a:cs typeface="Times New Roman" panose="02020603050405020304" pitchFamily="18" charset="0"/>
              </a:rPr>
              <a:t>ersons </a:t>
            </a: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for the </a:t>
            </a:r>
            <a:b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br>
            <a:r>
              <a:rPr lang="en-US" sz="2800" b="1" cap="all" dirty="0">
                <a:effectLst/>
                <a:latin typeface="Arial Rounded MT Bold" panose="020F0704030504030204" pitchFamily="34" charset="0"/>
                <a:ea typeface="Calibri" panose="020F0502020204030204" pitchFamily="34" charset="0"/>
                <a:cs typeface="Times New Roman" panose="02020603050405020304" pitchFamily="18" charset="0"/>
              </a:rPr>
              <a:t>provision of home care services </a:t>
            </a:r>
            <a:br>
              <a:rPr lang="en-US" sz="2800" b="1" cap="all" dirty="0">
                <a:effectLst/>
                <a:latin typeface="Arial Rounded MT Bold" panose="020F0704030504030204" pitchFamily="34" charset="0"/>
                <a:ea typeface="Calibri" panose="020F0502020204030204" pitchFamily="34" charset="0"/>
                <a:cs typeface="Times New Roman" panose="02020603050405020304" pitchFamily="18" charset="0"/>
              </a:rPr>
            </a:b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for People with Disabilities - SCI</a:t>
            </a:r>
            <a:b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br>
            <a:endParaRPr lang="en-US" sz="2800" dirty="0">
              <a:latin typeface="Arial Rounded MT Bold" panose="020F0704030504030204" pitchFamily="34" charset="0"/>
            </a:endParaRPr>
          </a:p>
        </p:txBody>
      </p:sp>
      <p:sp>
        <p:nvSpPr>
          <p:cNvPr id="16"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E826DFD-7D1A-16C1-5D9E-142D5EE4F6C5}"/>
              </a:ext>
            </a:extLst>
          </p:cNvPr>
          <p:cNvSpPr txBox="1"/>
          <p:nvPr/>
        </p:nvSpPr>
        <p:spPr>
          <a:xfrm>
            <a:off x="1403751" y="5528623"/>
            <a:ext cx="2744680" cy="1107996"/>
          </a:xfrm>
          <a:prstGeom prst="rect">
            <a:avLst/>
          </a:prstGeom>
          <a:solidFill>
            <a:schemeClr val="bg1"/>
          </a:solidFill>
        </p:spPr>
        <p:txBody>
          <a:bodyPr wrap="square" rtlCol="0">
            <a:spAutoFit/>
          </a:bodyPr>
          <a:lstStyle/>
          <a:p>
            <a:r>
              <a:rPr lang="en-US" sz="2200" b="1" dirty="0">
                <a:latin typeface="Verdana" panose="020B0604030504040204" pitchFamily="34" charset="0"/>
                <a:ea typeface="Verdana" panose="020B0604030504040204" pitchFamily="34" charset="0"/>
              </a:rPr>
              <a:t>CYPRUS </a:t>
            </a:r>
          </a:p>
          <a:p>
            <a:r>
              <a:rPr lang="en-US" sz="2200" b="1" dirty="0">
                <a:latin typeface="Verdana" panose="020B0604030504040204" pitchFamily="34" charset="0"/>
                <a:ea typeface="Verdana" panose="020B0604030504040204" pitchFamily="34" charset="0"/>
              </a:rPr>
              <a:t>PARAPLEGICS </a:t>
            </a:r>
          </a:p>
          <a:p>
            <a:r>
              <a:rPr lang="en-US" sz="2200" b="1" dirty="0">
                <a:latin typeface="Verdana" panose="020B0604030504040204" pitchFamily="34" charset="0"/>
                <a:ea typeface="Verdana" panose="020B0604030504040204" pitchFamily="34" charset="0"/>
              </a:rPr>
              <a:t>ORGANISATION</a:t>
            </a:r>
          </a:p>
        </p:txBody>
      </p:sp>
      <p:sp>
        <p:nvSpPr>
          <p:cNvPr id="8" name="TextBox 7">
            <a:extLst>
              <a:ext uri="{FF2B5EF4-FFF2-40B4-BE49-F238E27FC236}">
                <a16:creationId xmlns:a16="http://schemas.microsoft.com/office/drawing/2014/main" id="{93C10B3B-2BA3-9EE4-A78D-E4656076DABB}"/>
              </a:ext>
            </a:extLst>
          </p:cNvPr>
          <p:cNvSpPr txBox="1"/>
          <p:nvPr/>
        </p:nvSpPr>
        <p:spPr>
          <a:xfrm>
            <a:off x="4441410" y="5517065"/>
            <a:ext cx="1463865" cy="1107996"/>
          </a:xfrm>
          <a:prstGeom prst="rect">
            <a:avLst/>
          </a:prstGeom>
          <a:solidFill>
            <a:schemeClr val="bg1"/>
          </a:solidFill>
        </p:spPr>
        <p:txBody>
          <a:bodyPr wrap="square" rtlCol="0">
            <a:spAutoFit/>
          </a:bodyPr>
          <a:lstStyle/>
          <a:p>
            <a:r>
              <a:rPr lang="en-US" sz="2200" b="1" dirty="0">
                <a:latin typeface="Verdana" panose="020B0604030504040204" pitchFamily="34" charset="0"/>
                <a:ea typeface="Verdana" panose="020B0604030504040204" pitchFamily="34" charset="0"/>
              </a:rPr>
              <a:t>Respect </a:t>
            </a:r>
          </a:p>
          <a:p>
            <a:r>
              <a:rPr lang="en-US" sz="2200" b="1" dirty="0">
                <a:latin typeface="Verdana" panose="020B0604030504040204" pitchFamily="34" charset="0"/>
                <a:ea typeface="Verdana" panose="020B0604030504040204" pitchFamily="34" charset="0"/>
              </a:rPr>
              <a:t>Dignity</a:t>
            </a:r>
            <a:endParaRPr lang="el-GR" sz="2200" b="1" dirty="0">
              <a:latin typeface="Verdana" panose="020B0604030504040204" pitchFamily="34" charset="0"/>
              <a:ea typeface="Verdana" panose="020B0604030504040204" pitchFamily="34" charset="0"/>
            </a:endParaRPr>
          </a:p>
          <a:p>
            <a:r>
              <a:rPr lang="en-US" sz="2200" b="1" dirty="0">
                <a:latin typeface="Verdana" panose="020B0604030504040204" pitchFamily="34" charset="0"/>
                <a:ea typeface="Verdana" panose="020B0604030504040204" pitchFamily="34" charset="0"/>
              </a:rPr>
              <a:t>Equality</a:t>
            </a:r>
          </a:p>
        </p:txBody>
      </p:sp>
      <p:pic>
        <p:nvPicPr>
          <p:cNvPr id="9" name="Picture 8">
            <a:extLst>
              <a:ext uri="{FF2B5EF4-FFF2-40B4-BE49-F238E27FC236}">
                <a16:creationId xmlns:a16="http://schemas.microsoft.com/office/drawing/2014/main" id="{76366E42-0140-9464-3B97-A6EAECB81B0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84998"/>
          <a:stretch/>
        </p:blipFill>
        <p:spPr bwMode="auto">
          <a:xfrm>
            <a:off x="416999" y="5303065"/>
            <a:ext cx="946678" cy="1333554"/>
          </a:xfrm>
          <a:prstGeom prst="rect">
            <a:avLst/>
          </a:prstGeom>
          <a:noFill/>
          <a:ln>
            <a:noFill/>
          </a:ln>
        </p:spPr>
      </p:pic>
      <p:cxnSp>
        <p:nvCxnSpPr>
          <p:cNvPr id="11" name="Straight Connector 10">
            <a:extLst>
              <a:ext uri="{FF2B5EF4-FFF2-40B4-BE49-F238E27FC236}">
                <a16:creationId xmlns:a16="http://schemas.microsoft.com/office/drawing/2014/main" id="{3504ACA4-91BC-1697-EDF0-7D997657DF79}"/>
              </a:ext>
            </a:extLst>
          </p:cNvPr>
          <p:cNvCxnSpPr>
            <a:cxnSpLocks/>
          </p:cNvCxnSpPr>
          <p:nvPr/>
        </p:nvCxnSpPr>
        <p:spPr>
          <a:xfrm>
            <a:off x="4268249" y="5528623"/>
            <a:ext cx="0" cy="1107996"/>
          </a:xfrm>
          <a:prstGeom prst="line">
            <a:avLst/>
          </a:prstGeom>
        </p:spPr>
        <p:style>
          <a:lnRef idx="3">
            <a:schemeClr val="accent2"/>
          </a:lnRef>
          <a:fillRef idx="0">
            <a:schemeClr val="accent2"/>
          </a:fillRef>
          <a:effectRef idx="2">
            <a:schemeClr val="accent2"/>
          </a:effectRef>
          <a:fontRef idx="minor">
            <a:schemeClr val="tx1"/>
          </a:fontRef>
        </p:style>
      </p:cxnSp>
      <p:sp>
        <p:nvSpPr>
          <p:cNvPr id="5" name="Title 1">
            <a:extLst>
              <a:ext uri="{FF2B5EF4-FFF2-40B4-BE49-F238E27FC236}">
                <a16:creationId xmlns:a16="http://schemas.microsoft.com/office/drawing/2014/main" id="{66AAD9B1-B80A-FC68-A6B8-D0C137B38FF8}"/>
              </a:ext>
            </a:extLst>
          </p:cNvPr>
          <p:cNvSpPr txBox="1">
            <a:spLocks/>
          </p:cNvSpPr>
          <p:nvPr/>
        </p:nvSpPr>
        <p:spPr>
          <a:xfrm>
            <a:off x="3733800" y="262462"/>
            <a:ext cx="8455152" cy="1166543"/>
          </a:xfrm>
          <a:prstGeom prst="rect">
            <a:avLst/>
          </a:prstGeom>
          <a:solidFill>
            <a:schemeClr val="accent2">
              <a:lumMod val="20000"/>
              <a:lumOff val="80000"/>
            </a:schemeClr>
          </a:solidFill>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4800" kern="1200">
                <a:solidFill>
                  <a:schemeClr val="tx1"/>
                </a:solidFill>
                <a:latin typeface="Verdana" panose="020B0604030504040204" pitchFamily="34" charset="0"/>
                <a:ea typeface="Verdana" panose="020B0604030504040204" pitchFamily="34" charset="0"/>
                <a:cs typeface="+mj-cs"/>
              </a:defRPr>
            </a:lvl1pPr>
          </a:lstStyle>
          <a:p>
            <a:pPr marL="228600" algn="l">
              <a:spcBef>
                <a:spcPts val="0"/>
              </a:spcBef>
              <a:spcAft>
                <a:spcPts val="800"/>
              </a:spcAft>
            </a:pPr>
            <a:r>
              <a:rPr lang="en-US" sz="3300" dirty="0">
                <a:latin typeface="Bahnschrift" panose="020B0502040204020203" pitchFamily="34" charset="0"/>
                <a:ea typeface="Calibri" panose="020F0502020204030204" pitchFamily="34" charset="0"/>
                <a:cs typeface="Times New Roman" panose="02020603050405020304" pitchFamily="18" charset="0"/>
              </a:rPr>
              <a:t>Programme “</a:t>
            </a:r>
            <a:r>
              <a:rPr lang="en-US" sz="3300" b="1" dirty="0">
                <a:latin typeface="Bahnschrift" panose="020B0502040204020203" pitchFamily="34" charset="0"/>
                <a:ea typeface="Calibri" panose="020F0502020204030204" pitchFamily="34" charset="0"/>
                <a:cs typeface="Times New Roman" panose="02020603050405020304" pitchFamily="18" charset="0"/>
              </a:rPr>
              <a:t>THALIA 2021-2027</a:t>
            </a:r>
            <a:r>
              <a:rPr lang="en-US" sz="3300" dirty="0">
                <a:latin typeface="Bahnschrift" panose="020B0502040204020203" pitchFamily="34" charset="0"/>
                <a:ea typeface="Calibri" panose="020F0502020204030204" pitchFamily="34" charset="0"/>
                <a:cs typeface="Times New Roman" panose="02020603050405020304" pitchFamily="18" charset="0"/>
              </a:rPr>
              <a:t>”</a:t>
            </a:r>
          </a:p>
          <a:p>
            <a:pPr marL="228600" algn="l">
              <a:spcBef>
                <a:spcPts val="0"/>
              </a:spcBef>
              <a:spcAft>
                <a:spcPts val="800"/>
              </a:spcAft>
            </a:pPr>
            <a:r>
              <a:rPr lang="en-US" sz="3200" b="1" dirty="0">
                <a:effectLst/>
                <a:latin typeface="Bahnschrift" panose="020B0502040204020203" pitchFamily="34" charset="0"/>
                <a:ea typeface="Calibri" panose="020F0502020204030204" pitchFamily="34" charset="0"/>
                <a:cs typeface="Times New Roman" panose="02020603050405020304" pitchFamily="18" charset="0"/>
              </a:rPr>
              <a:t>Priority 11: Social Innovative Actions</a:t>
            </a:r>
            <a:endParaRPr lang="en-US" sz="2800" b="1" dirty="0">
              <a:effectLst/>
              <a:latin typeface="Bahnschrift" panose="020B0502040204020203" pitchFamily="34" charset="0"/>
              <a:ea typeface="Calibri" panose="020F0502020204030204" pitchFamily="34" charset="0"/>
              <a:cs typeface="Times New Roman" panose="02020603050405020304" pitchFamily="18" charset="0"/>
            </a:endParaRPr>
          </a:p>
        </p:txBody>
      </p:sp>
      <p:pic>
        <p:nvPicPr>
          <p:cNvPr id="4" name="Picture 3" descr="Shape&#10;&#10;Description automatically generated">
            <a:extLst>
              <a:ext uri="{FF2B5EF4-FFF2-40B4-BE49-F238E27FC236}">
                <a16:creationId xmlns:a16="http://schemas.microsoft.com/office/drawing/2014/main" id="{B8B20DDF-D9BC-48F0-57C8-1A4C08AD4DE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885" y="136400"/>
            <a:ext cx="1559015" cy="1576338"/>
          </a:xfrm>
          <a:prstGeom prst="rect">
            <a:avLst/>
          </a:prstGeom>
          <a:noFill/>
          <a:ln>
            <a:noFill/>
          </a:ln>
        </p:spPr>
      </p:pic>
      <p:pic>
        <p:nvPicPr>
          <p:cNvPr id="12" name="Picture 11" descr="Logo&#10;&#10;Description automatically generated">
            <a:extLst>
              <a:ext uri="{FF2B5EF4-FFF2-40B4-BE49-F238E27FC236}">
                <a16:creationId xmlns:a16="http://schemas.microsoft.com/office/drawing/2014/main" id="{7BEF97C3-03C4-9606-9754-0CE4979DEDD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607" t="9139" r="6618" b="8689"/>
          <a:stretch/>
        </p:blipFill>
        <p:spPr bwMode="auto">
          <a:xfrm>
            <a:off x="1963553" y="221381"/>
            <a:ext cx="1697385" cy="1491357"/>
          </a:xfrm>
          <a:prstGeom prst="rect">
            <a:avLst/>
          </a:prstGeom>
          <a:noFill/>
          <a:ln>
            <a:noFill/>
          </a:ln>
        </p:spPr>
      </p:pic>
      <p:sp>
        <p:nvSpPr>
          <p:cNvPr id="6" name="TextBox 5">
            <a:extLst>
              <a:ext uri="{FF2B5EF4-FFF2-40B4-BE49-F238E27FC236}">
                <a16:creationId xmlns:a16="http://schemas.microsoft.com/office/drawing/2014/main" id="{341CCE9E-3625-6CE6-2D28-6306D5D4CF4C}"/>
              </a:ext>
            </a:extLst>
          </p:cNvPr>
          <p:cNvSpPr txBox="1"/>
          <p:nvPr/>
        </p:nvSpPr>
        <p:spPr>
          <a:xfrm flipH="1">
            <a:off x="398833" y="4506556"/>
            <a:ext cx="5371010" cy="769441"/>
          </a:xfrm>
          <a:prstGeom prst="rect">
            <a:avLst/>
          </a:prstGeom>
          <a:noFill/>
        </p:spPr>
        <p:txBody>
          <a:bodyPr wrap="square" rtlCol="0">
            <a:spAutoFit/>
          </a:bodyPr>
          <a:lstStyle/>
          <a:p>
            <a:r>
              <a:rPr lang="en-US" sz="2400" dirty="0">
                <a:solidFill>
                  <a:srgbClr val="0000FF"/>
                </a:solidFill>
                <a:latin typeface="Arial" panose="020B0604020202020204" pitchFamily="34" charset="0"/>
                <a:cs typeface="Arial" panose="020B0604020202020204" pitchFamily="34" charset="0"/>
              </a:rPr>
              <a:t>Mr. Dimitris Lambrianides</a:t>
            </a:r>
          </a:p>
          <a:p>
            <a:r>
              <a:rPr lang="en-US" sz="2000" dirty="0">
                <a:solidFill>
                  <a:srgbClr val="0000FF"/>
                </a:solidFill>
                <a:latin typeface="Arial" panose="020B0604020202020204" pitchFamily="34" charset="0"/>
                <a:cs typeface="Arial" panose="020B0604020202020204" pitchFamily="34" charset="0"/>
              </a:rPr>
              <a:t>President of the Board</a:t>
            </a:r>
            <a:endParaRPr lang="en-GB" sz="2000" dirty="0">
              <a:solidFill>
                <a:srgbClr val="0000FF"/>
              </a:solidFill>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BA053B86-1606-111F-4C36-D93451C1FF0B}"/>
              </a:ext>
            </a:extLst>
          </p:cNvPr>
          <p:cNvPicPr>
            <a:picLocks noChangeAspect="1"/>
          </p:cNvPicPr>
          <p:nvPr/>
        </p:nvPicPr>
        <p:blipFill>
          <a:blip r:embed="rId5"/>
          <a:stretch>
            <a:fillRect/>
          </a:stretch>
        </p:blipFill>
        <p:spPr>
          <a:xfrm>
            <a:off x="7967637" y="2038676"/>
            <a:ext cx="3871344" cy="3931166"/>
          </a:xfrm>
          <a:prstGeom prst="rect">
            <a:avLst/>
          </a:prstGeom>
        </p:spPr>
      </p:pic>
    </p:spTree>
    <p:extLst>
      <p:ext uri="{BB962C8B-B14F-4D97-AF65-F5344CB8AC3E}">
        <p14:creationId xmlns:p14="http://schemas.microsoft.com/office/powerpoint/2010/main" val="1949775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9017BF6-6CE7-B336-B385-067863FC55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650" y="147638"/>
            <a:ext cx="10172700" cy="6562725"/>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5DC48E7E-0814-EAB6-5A99-636F45D8B92F}"/>
              </a:ext>
            </a:extLst>
          </p:cNvPr>
          <p:cNvSpPr/>
          <p:nvPr/>
        </p:nvSpPr>
        <p:spPr>
          <a:xfrm>
            <a:off x="4920342" y="3108960"/>
            <a:ext cx="1942011" cy="84255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2948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B999945-7AD5-DA78-0FDA-43A49E6A1A2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84139"/>
          <a:stretch/>
        </p:blipFill>
        <p:spPr bwMode="auto">
          <a:xfrm>
            <a:off x="10852364" y="313511"/>
            <a:ext cx="986972" cy="1325976"/>
          </a:xfrm>
          <a:prstGeom prst="rect">
            <a:avLst/>
          </a:prstGeom>
          <a:noFill/>
          <a:ln>
            <a:noFill/>
          </a:ln>
        </p:spPr>
      </p:pic>
      <p:sp>
        <p:nvSpPr>
          <p:cNvPr id="7" name="Title 1">
            <a:extLst>
              <a:ext uri="{FF2B5EF4-FFF2-40B4-BE49-F238E27FC236}">
                <a16:creationId xmlns:a16="http://schemas.microsoft.com/office/drawing/2014/main" id="{9C1BABBE-7DC2-8CA8-AA58-329AF520C772}"/>
              </a:ext>
            </a:extLst>
          </p:cNvPr>
          <p:cNvSpPr>
            <a:spLocks noGrp="1"/>
          </p:cNvSpPr>
          <p:nvPr>
            <p:ph type="title"/>
          </p:nvPr>
        </p:nvSpPr>
        <p:spPr>
          <a:xfrm>
            <a:off x="775063" y="564958"/>
            <a:ext cx="10077301" cy="1325563"/>
          </a:xfrm>
        </p:spPr>
        <p:txBody>
          <a:bodyPr>
            <a:noAutofit/>
          </a:bodyPr>
          <a:lstStyle/>
          <a:p>
            <a:pPr>
              <a:lnSpc>
                <a:spcPct val="100000"/>
              </a:lnSpc>
            </a:pPr>
            <a:r>
              <a:rPr lang="en-US" altLang="en-US" dirty="0">
                <a:latin typeface="Tw Cen MT Condensed Extra Bold" panose="020B0803020202020204" pitchFamily="34" charset="0"/>
              </a:rPr>
              <a:t>The project is under the Administration of the </a:t>
            </a:r>
            <a:br>
              <a:rPr lang="en-US" altLang="en-US" dirty="0">
                <a:latin typeface="Tw Cen MT Condensed Extra Bold" panose="020B0803020202020204" pitchFamily="34" charset="0"/>
              </a:rPr>
            </a:br>
            <a:r>
              <a:rPr lang="en-US" altLang="en-US" u="sng" dirty="0">
                <a:solidFill>
                  <a:srgbClr val="0000FF"/>
                </a:solidFill>
                <a:latin typeface="Tw Cen MT Condensed Extra Bold" panose="020B0803020202020204" pitchFamily="34" charset="0"/>
              </a:rPr>
              <a:t>CYPRUS PARAPLEGICS ORGANISATION (CPO)</a:t>
            </a:r>
            <a:br>
              <a:rPr lang="en-US" altLang="en-US" sz="3200" u="sng" dirty="0">
                <a:solidFill>
                  <a:srgbClr val="0000FF"/>
                </a:solidFill>
              </a:rPr>
            </a:br>
            <a:endParaRPr lang="en-US" sz="4000" u="sng" dirty="0">
              <a:solidFill>
                <a:srgbClr val="0000FF"/>
              </a:solidFill>
            </a:endParaRPr>
          </a:p>
        </p:txBody>
      </p:sp>
      <p:sp>
        <p:nvSpPr>
          <p:cNvPr id="13" name="Content Placeholder 2">
            <a:extLst>
              <a:ext uri="{FF2B5EF4-FFF2-40B4-BE49-F238E27FC236}">
                <a16:creationId xmlns:a16="http://schemas.microsoft.com/office/drawing/2014/main" id="{B1CCC70B-B9E7-1191-1E69-9F7E83963F69}"/>
              </a:ext>
            </a:extLst>
          </p:cNvPr>
          <p:cNvSpPr>
            <a:spLocks noGrp="1"/>
          </p:cNvSpPr>
          <p:nvPr>
            <p:ph idx="1"/>
          </p:nvPr>
        </p:nvSpPr>
        <p:spPr>
          <a:xfrm>
            <a:off x="0" y="1659294"/>
            <a:ext cx="10852364" cy="5429933"/>
          </a:xfrm>
        </p:spPr>
        <p:txBody>
          <a:bodyPr>
            <a:normAutofit/>
          </a:bodyPr>
          <a:lstStyle/>
          <a:p>
            <a:pPr marL="0" indent="0">
              <a:buNone/>
            </a:pPr>
            <a:endParaRPr lang="el-GR" altLang="en-US" sz="2800" b="1" dirty="0"/>
          </a:p>
          <a:p>
            <a:pPr marL="1143000" marR="0" lvl="2" indent="-228600">
              <a:lnSpc>
                <a:spcPct val="115000"/>
              </a:lnSpc>
              <a:spcBef>
                <a:spcPts val="0"/>
              </a:spcBef>
              <a:spcAft>
                <a:spcPts val="800"/>
              </a:spcAft>
              <a:buFont typeface="Wingdings 2" panose="05020102010507070707" pitchFamily="18" charset="2"/>
              <a:buChar char=""/>
              <a:tabLst>
                <a:tab pos="1371600" algn="l"/>
              </a:tabLst>
            </a:pPr>
            <a:r>
              <a:rPr lang="en-US" sz="2400" dirty="0">
                <a:effectLst/>
                <a:latin typeface="Arial Rounded MT Bold" panose="020F0704030504030204" pitchFamily="34" charset="0"/>
                <a:ea typeface="Calibri" panose="020F0502020204030204" pitchFamily="34" charset="0"/>
                <a:cs typeface="Times New Roman" panose="02020603050405020304" pitchFamily="18" charset="0"/>
              </a:rPr>
              <a:t>Cyprus Paraplegics Organization was founded in 1980 by persons with spinal cord injury.</a:t>
            </a:r>
          </a:p>
          <a:p>
            <a:pPr marL="1143000" marR="0" lvl="2" indent="-228600">
              <a:lnSpc>
                <a:spcPct val="115000"/>
              </a:lnSpc>
              <a:spcBef>
                <a:spcPts val="0"/>
              </a:spcBef>
              <a:spcAft>
                <a:spcPts val="800"/>
              </a:spcAft>
              <a:buFont typeface="Wingdings 2" panose="05020102010507070707" pitchFamily="18" charset="2"/>
              <a:buChar char=""/>
              <a:tabLst>
                <a:tab pos="1371600" algn="l"/>
              </a:tabLst>
            </a:pPr>
            <a:r>
              <a:rPr lang="en-US" sz="2400" dirty="0">
                <a:latin typeface="Arial Rounded MT Bold" panose="020F0704030504030204" pitchFamily="34" charset="0"/>
                <a:ea typeface="Calibri" panose="020F0502020204030204" pitchFamily="34" charset="0"/>
                <a:cs typeface="Times New Roman" panose="02020603050405020304" pitchFamily="18" charset="0"/>
              </a:rPr>
              <a:t>It’s the National Organization in Cyprus representing </a:t>
            </a:r>
            <a:r>
              <a:rPr lang="en-US" sz="2400" dirty="0">
                <a:effectLst/>
                <a:latin typeface="Arial Rounded MT Bold" panose="020F0704030504030204" pitchFamily="34" charset="0"/>
                <a:ea typeface="Calibri" panose="020F0502020204030204" pitchFamily="34" charset="0"/>
                <a:cs typeface="Times New Roman" panose="02020603050405020304" pitchFamily="18" charset="0"/>
              </a:rPr>
              <a:t>persons with SCI</a:t>
            </a:r>
          </a:p>
          <a:p>
            <a:pPr lvl="2">
              <a:lnSpc>
                <a:spcPct val="115000"/>
              </a:lnSpc>
              <a:spcBef>
                <a:spcPts val="0"/>
              </a:spcBef>
              <a:spcAft>
                <a:spcPts val="800"/>
              </a:spcAft>
              <a:tabLst>
                <a:tab pos="1371600" algn="l"/>
              </a:tabLst>
            </a:pPr>
            <a:r>
              <a:rPr lang="en-US" sz="2400" dirty="0">
                <a:latin typeface="Arial Rounded MT Bold" panose="020F0704030504030204" pitchFamily="34" charset="0"/>
                <a:ea typeface="Calibri" panose="020F0502020204030204" pitchFamily="34" charset="0"/>
                <a:cs typeface="Times New Roman" panose="02020603050405020304" pitchFamily="18" charset="0"/>
              </a:rPr>
              <a:t>Has 250 members in a population of </a:t>
            </a:r>
            <a:r>
              <a:rPr lang="el-GR" sz="2400" dirty="0">
                <a:latin typeface="Arial Rounded MT Bold" panose="020F0704030504030204" pitchFamily="34" charset="0"/>
                <a:ea typeface="Calibri" panose="020F0502020204030204" pitchFamily="34" charset="0"/>
                <a:cs typeface="Times New Roman" panose="02020603050405020304" pitchFamily="18" charset="0"/>
              </a:rPr>
              <a:t>920,000</a:t>
            </a:r>
            <a:endParaRPr lang="en-US" sz="24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1143000" marR="0" lvl="2" indent="-228600">
              <a:lnSpc>
                <a:spcPct val="115000"/>
              </a:lnSpc>
              <a:spcBef>
                <a:spcPts val="0"/>
              </a:spcBef>
              <a:spcAft>
                <a:spcPts val="800"/>
              </a:spcAft>
              <a:buFont typeface="Wingdings 2" panose="05020102010507070707" pitchFamily="18" charset="2"/>
              <a:buChar char=""/>
              <a:tabLst>
                <a:tab pos="1371600" algn="l"/>
              </a:tabLst>
            </a:pPr>
            <a:r>
              <a:rPr lang="en-US" sz="2400" dirty="0">
                <a:latin typeface="Arial Rounded MT Bold" panose="020F0704030504030204" pitchFamily="34" charset="0"/>
                <a:ea typeface="Calibri" panose="020F0502020204030204" pitchFamily="34" charset="0"/>
                <a:cs typeface="Times New Roman" panose="02020603050405020304" pitchFamily="18" charset="0"/>
              </a:rPr>
              <a:t>I</a:t>
            </a:r>
            <a:r>
              <a:rPr lang="en-US" sz="2400" dirty="0">
                <a:effectLst/>
                <a:latin typeface="Arial Rounded MT Bold" panose="020F0704030504030204" pitchFamily="34" charset="0"/>
                <a:ea typeface="Calibri" panose="020F0502020204030204" pitchFamily="34" charset="0"/>
                <a:cs typeface="Times New Roman" panose="02020603050405020304" pitchFamily="18" charset="0"/>
              </a:rPr>
              <a:t>ndependent living was on top of the agenda from day 1</a:t>
            </a:r>
          </a:p>
          <a:p>
            <a:pPr marL="1143000" marR="0" lvl="2" indent="-228600">
              <a:lnSpc>
                <a:spcPct val="115000"/>
              </a:lnSpc>
              <a:spcBef>
                <a:spcPts val="0"/>
              </a:spcBef>
              <a:spcAft>
                <a:spcPts val="800"/>
              </a:spcAft>
              <a:buFont typeface="Wingdings 2" panose="05020102010507070707" pitchFamily="18" charset="2"/>
              <a:buChar char=""/>
              <a:tabLst>
                <a:tab pos="1371600" algn="l"/>
              </a:tabLst>
            </a:pPr>
            <a:r>
              <a:rPr lang="en-US" sz="2400" dirty="0">
                <a:latin typeface="Arial Rounded MT Bold" panose="020F0704030504030204" pitchFamily="34" charset="0"/>
                <a:ea typeface="Calibri" panose="020F0502020204030204" pitchFamily="34" charset="0"/>
                <a:cs typeface="Times New Roman" panose="02020603050405020304" pitchFamily="18" charset="0"/>
              </a:rPr>
              <a:t>M</a:t>
            </a:r>
            <a:r>
              <a:rPr lang="en-US" sz="2400" dirty="0">
                <a:effectLst/>
                <a:latin typeface="Arial Rounded MT Bold" panose="020F0704030504030204" pitchFamily="34" charset="0"/>
                <a:ea typeface="Calibri" panose="020F0502020204030204" pitchFamily="34" charset="0"/>
                <a:cs typeface="Times New Roman" panose="02020603050405020304" pitchFamily="18" charset="0"/>
              </a:rPr>
              <a:t>ember of the European Network of Independent Living</a:t>
            </a:r>
          </a:p>
          <a:p>
            <a:pPr marL="0" indent="0">
              <a:buNone/>
            </a:pPr>
            <a:endParaRPr lang="en-US" dirty="0"/>
          </a:p>
        </p:txBody>
      </p:sp>
      <p:sp>
        <p:nvSpPr>
          <p:cNvPr id="14" name="TextBox 13">
            <a:extLst>
              <a:ext uri="{FF2B5EF4-FFF2-40B4-BE49-F238E27FC236}">
                <a16:creationId xmlns:a16="http://schemas.microsoft.com/office/drawing/2014/main" id="{84F037F5-CC34-D8D5-484F-DA6A8F225776}"/>
              </a:ext>
            </a:extLst>
          </p:cNvPr>
          <p:cNvSpPr txBox="1"/>
          <p:nvPr/>
        </p:nvSpPr>
        <p:spPr>
          <a:xfrm>
            <a:off x="4243362" y="6053156"/>
            <a:ext cx="5190308" cy="523220"/>
          </a:xfrm>
          <a:prstGeom prst="rect">
            <a:avLst/>
          </a:prstGeom>
          <a:noFill/>
        </p:spPr>
        <p:txBody>
          <a:bodyPr wrap="square" rtlCol="0">
            <a:spAutoFit/>
          </a:bodyPr>
          <a:lstStyle/>
          <a:p>
            <a:pPr algn="r"/>
            <a:r>
              <a:rPr lang="en-US" sz="2800" dirty="0">
                <a:latin typeface="Tw Cen MT" panose="020B0602020104020603" pitchFamily="34" charset="0"/>
              </a:rPr>
              <a:t>www.opak.org.cy</a:t>
            </a:r>
            <a:endParaRPr lang="en-GB" sz="2800" dirty="0">
              <a:latin typeface="Tw Cen MT" panose="020B0602020104020603" pitchFamily="34" charset="0"/>
            </a:endParaRPr>
          </a:p>
        </p:txBody>
      </p:sp>
    </p:spTree>
    <p:extLst>
      <p:ext uri="{BB962C8B-B14F-4D97-AF65-F5344CB8AC3E}">
        <p14:creationId xmlns:p14="http://schemas.microsoft.com/office/powerpoint/2010/main" val="4236466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B999945-7AD5-DA78-0FDA-43A49E6A1A2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84139"/>
          <a:stretch/>
        </p:blipFill>
        <p:spPr bwMode="auto">
          <a:xfrm>
            <a:off x="10086793" y="364712"/>
            <a:ext cx="986972" cy="1325976"/>
          </a:xfrm>
          <a:prstGeom prst="rect">
            <a:avLst/>
          </a:prstGeom>
          <a:noFill/>
          <a:ln>
            <a:noFill/>
          </a:ln>
        </p:spPr>
      </p:pic>
      <p:sp>
        <p:nvSpPr>
          <p:cNvPr id="14" name="TextBox 13">
            <a:extLst>
              <a:ext uri="{FF2B5EF4-FFF2-40B4-BE49-F238E27FC236}">
                <a16:creationId xmlns:a16="http://schemas.microsoft.com/office/drawing/2014/main" id="{84F037F5-CC34-D8D5-484F-DA6A8F225776}"/>
              </a:ext>
            </a:extLst>
          </p:cNvPr>
          <p:cNvSpPr txBox="1"/>
          <p:nvPr/>
        </p:nvSpPr>
        <p:spPr>
          <a:xfrm>
            <a:off x="4243362" y="6053156"/>
            <a:ext cx="5190308" cy="523220"/>
          </a:xfrm>
          <a:prstGeom prst="rect">
            <a:avLst/>
          </a:prstGeom>
          <a:noFill/>
        </p:spPr>
        <p:txBody>
          <a:bodyPr wrap="square" rtlCol="0">
            <a:spAutoFit/>
          </a:bodyPr>
          <a:lstStyle/>
          <a:p>
            <a:pPr algn="r"/>
            <a:r>
              <a:rPr lang="en-US" sz="2800" dirty="0">
                <a:latin typeface="Tw Cen MT" panose="020B0602020104020603" pitchFamily="34" charset="0"/>
              </a:rPr>
              <a:t>www.opak.org.cy</a:t>
            </a:r>
            <a:endParaRPr lang="en-GB" sz="2800" dirty="0">
              <a:latin typeface="Tw Cen MT" panose="020B0602020104020603" pitchFamily="34" charset="0"/>
            </a:endParaRPr>
          </a:p>
        </p:txBody>
      </p:sp>
      <p:sp>
        <p:nvSpPr>
          <p:cNvPr id="4" name="Content Placeholder 2">
            <a:extLst>
              <a:ext uri="{FF2B5EF4-FFF2-40B4-BE49-F238E27FC236}">
                <a16:creationId xmlns:a16="http://schemas.microsoft.com/office/drawing/2014/main" id="{B6EC4909-2D71-D236-5FCB-4C13F6CCB8BD}"/>
              </a:ext>
            </a:extLst>
          </p:cNvPr>
          <p:cNvSpPr>
            <a:spLocks noGrp="1"/>
          </p:cNvSpPr>
          <p:nvPr>
            <p:ph idx="1"/>
          </p:nvPr>
        </p:nvSpPr>
        <p:spPr>
          <a:xfrm>
            <a:off x="558165" y="1825625"/>
            <a:ext cx="10515600" cy="4009118"/>
          </a:xfrm>
        </p:spPr>
        <p:txBody>
          <a:bodyPr>
            <a:noAutofit/>
          </a:bodyPr>
          <a:lstStyle/>
          <a:p>
            <a:pPr marL="593725" indent="-285750" algn="just" eaLnBrk="1" fontAlgn="auto" hangingPunct="1">
              <a:spcBef>
                <a:spcPts val="370"/>
              </a:spcBef>
              <a:spcAft>
                <a:spcPts val="0"/>
              </a:spcAft>
              <a:buClr>
                <a:schemeClr val="accent1">
                  <a:tint val="60000"/>
                </a:schemeClr>
              </a:buClr>
              <a:defRPr/>
            </a:pPr>
            <a:r>
              <a:rPr lang="en-US" sz="2400" dirty="0">
                <a:latin typeface="Arial Rounded MT Bold" panose="020F0704030504030204" pitchFamily="34" charset="0"/>
                <a:cs typeface="Arial" pitchFamily="34" charset="0"/>
              </a:rPr>
              <a:t>In 2017 during a meeting with the Minister of welfare of Cyprus, we presented the problems that our members were facing  and asked for better support from the government in order to upgrade the personal assistant services</a:t>
            </a:r>
            <a:r>
              <a:rPr lang="el-GR" sz="2400" dirty="0">
                <a:latin typeface="+mj-lt"/>
                <a:cs typeface="Arial" pitchFamily="34" charset="0"/>
              </a:rPr>
              <a:t> </a:t>
            </a:r>
            <a:r>
              <a:rPr lang="en-US" sz="2400" dirty="0">
                <a:latin typeface="Arial Rounded MT Bold" panose="020F0704030504030204" pitchFamily="34" charset="0"/>
                <a:cs typeface="Arial" pitchFamily="34" charset="0"/>
              </a:rPr>
              <a:t>provided to our members. </a:t>
            </a:r>
          </a:p>
          <a:p>
            <a:pPr marL="593725" indent="-285750" algn="just" eaLnBrk="1" fontAlgn="auto" hangingPunct="1">
              <a:spcBef>
                <a:spcPts val="370"/>
              </a:spcBef>
              <a:spcAft>
                <a:spcPts val="0"/>
              </a:spcAft>
              <a:buClr>
                <a:schemeClr val="accent1">
                  <a:tint val="60000"/>
                </a:schemeClr>
              </a:buClr>
              <a:defRPr/>
            </a:pPr>
            <a:endParaRPr lang="en-US" sz="2400" dirty="0">
              <a:latin typeface="Arial Rounded MT Bold" panose="020F0704030504030204" pitchFamily="34" charset="0"/>
              <a:cs typeface="Arial" pitchFamily="34" charset="0"/>
            </a:endParaRPr>
          </a:p>
          <a:p>
            <a:pPr marL="593725" indent="-285750" algn="just" eaLnBrk="1" fontAlgn="auto" hangingPunct="1">
              <a:spcBef>
                <a:spcPts val="370"/>
              </a:spcBef>
              <a:spcAft>
                <a:spcPts val="0"/>
              </a:spcAft>
              <a:buClr>
                <a:schemeClr val="accent1">
                  <a:tint val="60000"/>
                </a:schemeClr>
              </a:buClr>
              <a:defRPr/>
            </a:pPr>
            <a:r>
              <a:rPr lang="en-US" sz="2400" dirty="0">
                <a:latin typeface="Arial Rounded MT Bold" panose="020F0704030504030204" pitchFamily="34" charset="0"/>
                <a:cs typeface="Arial" pitchFamily="34" charset="0"/>
              </a:rPr>
              <a:t>The Minister of Welfare proposed us to design and operate a personal assistant service where we would be the employers of the personnel with the total cost of employer covered by European funds. This would be offered without any reduction to benefits that we were already eligible.</a:t>
            </a:r>
          </a:p>
          <a:p>
            <a:pPr marL="307975" indent="0" algn="just" eaLnBrk="1" fontAlgn="auto" hangingPunct="1">
              <a:spcBef>
                <a:spcPts val="370"/>
              </a:spcBef>
              <a:spcAft>
                <a:spcPts val="0"/>
              </a:spcAft>
              <a:buClr>
                <a:schemeClr val="accent1">
                  <a:tint val="60000"/>
                </a:schemeClr>
              </a:buClr>
              <a:buFont typeface="Wingdings 2" panose="05020102010507070707" pitchFamily="18" charset="2"/>
              <a:buNone/>
              <a:defRPr/>
            </a:pPr>
            <a:endParaRPr lang="en-US" sz="1800" dirty="0">
              <a:latin typeface="+mj-lt"/>
              <a:cs typeface="Arial" pitchFamily="34" charset="0"/>
            </a:endParaRPr>
          </a:p>
          <a:p>
            <a:pPr marL="1314450" lvl="2" indent="-457200" algn="just" eaLnBrk="1" fontAlgn="auto" hangingPunct="1">
              <a:spcBef>
                <a:spcPts val="370"/>
              </a:spcBef>
              <a:spcAft>
                <a:spcPts val="0"/>
              </a:spcAft>
              <a:buClr>
                <a:schemeClr val="accent1">
                  <a:tint val="60000"/>
                </a:schemeClr>
              </a:buClr>
              <a:buFont typeface="Wingdings" panose="05000000000000000000" pitchFamily="2" charset="2"/>
              <a:buChar char="Ø"/>
              <a:defRPr/>
            </a:pPr>
            <a:endParaRPr lang="el-GR" sz="1800" dirty="0">
              <a:solidFill>
                <a:srgbClr val="002060"/>
              </a:solidFill>
              <a:latin typeface="+mj-lt"/>
              <a:cs typeface="Arial" pitchFamily="34" charset="0"/>
            </a:endParaRPr>
          </a:p>
          <a:p>
            <a:pPr marL="880110" lvl="2" indent="-285750" algn="just" eaLnBrk="1" fontAlgn="auto" hangingPunct="1">
              <a:spcBef>
                <a:spcPts val="370"/>
              </a:spcBef>
              <a:spcAft>
                <a:spcPts val="0"/>
              </a:spcAft>
              <a:buClr>
                <a:schemeClr val="accent1">
                  <a:tint val="60000"/>
                </a:schemeClr>
              </a:buClr>
              <a:buFont typeface="Wingdings" panose="05000000000000000000" pitchFamily="2" charset="2"/>
              <a:buChar char="Ø"/>
              <a:defRPr/>
            </a:pPr>
            <a:endParaRPr lang="en-US" sz="1800" dirty="0">
              <a:solidFill>
                <a:srgbClr val="002060"/>
              </a:solidFill>
              <a:latin typeface="+mj-lt"/>
              <a:cs typeface="Arial" pitchFamily="34" charset="0"/>
            </a:endParaRPr>
          </a:p>
          <a:p>
            <a:pPr marL="914400" lvl="1" indent="-457200" algn="just" eaLnBrk="1" fontAlgn="auto" hangingPunct="1">
              <a:spcBef>
                <a:spcPts val="370"/>
              </a:spcBef>
              <a:spcAft>
                <a:spcPts val="0"/>
              </a:spcAft>
              <a:buFont typeface="Wingdings" panose="05000000000000000000" pitchFamily="2" charset="2"/>
              <a:buChar char="Ø"/>
              <a:defRPr/>
            </a:pPr>
            <a:endParaRPr lang="en-US" sz="1800" dirty="0">
              <a:solidFill>
                <a:srgbClr val="002060"/>
              </a:solidFill>
              <a:latin typeface="+mj-lt"/>
              <a:cs typeface="Arial" pitchFamily="34" charset="0"/>
            </a:endParaRPr>
          </a:p>
          <a:p>
            <a:pPr marL="422275" indent="-285750" algn="just" eaLnBrk="1" fontAlgn="auto" hangingPunct="1">
              <a:spcBef>
                <a:spcPts val="580"/>
              </a:spcBef>
              <a:spcAft>
                <a:spcPts val="0"/>
              </a:spcAft>
              <a:buFont typeface="Wingdings" panose="05000000000000000000" pitchFamily="2" charset="2"/>
              <a:buChar char="Ø"/>
              <a:defRPr/>
            </a:pPr>
            <a:endParaRPr lang="en-US" sz="1800" dirty="0">
              <a:solidFill>
                <a:srgbClr val="002060"/>
              </a:solidFill>
              <a:latin typeface="+mj-lt"/>
              <a:cs typeface="Arial" pitchFamily="34" charset="0"/>
            </a:endParaRPr>
          </a:p>
          <a:p>
            <a:pPr algn="just" eaLnBrk="1" fontAlgn="auto" hangingPunct="1">
              <a:spcBef>
                <a:spcPts val="580"/>
              </a:spcBef>
              <a:spcAft>
                <a:spcPts val="0"/>
              </a:spcAft>
              <a:buFont typeface="Wingdings" panose="05000000000000000000" pitchFamily="2" charset="2"/>
              <a:buChar char="Ø"/>
              <a:defRPr/>
            </a:pPr>
            <a:endParaRPr lang="en-US" sz="1800" dirty="0">
              <a:solidFill>
                <a:srgbClr val="002060"/>
              </a:solidFill>
              <a:latin typeface="+mj-lt"/>
              <a:cs typeface="Arial" pitchFamily="34" charset="0"/>
            </a:endParaRPr>
          </a:p>
        </p:txBody>
      </p:sp>
      <p:sp>
        <p:nvSpPr>
          <p:cNvPr id="9" name="Title 8">
            <a:extLst>
              <a:ext uri="{FF2B5EF4-FFF2-40B4-BE49-F238E27FC236}">
                <a16:creationId xmlns:a16="http://schemas.microsoft.com/office/drawing/2014/main" id="{35927F30-A48B-9D41-2DBE-6602F7AC88B3}"/>
              </a:ext>
            </a:extLst>
          </p:cNvPr>
          <p:cNvSpPr>
            <a:spLocks noGrp="1"/>
          </p:cNvSpPr>
          <p:nvPr>
            <p:ph type="title"/>
          </p:nvPr>
        </p:nvSpPr>
        <p:spPr/>
        <p:txBody>
          <a:bodyPr/>
          <a:lstStyle/>
          <a:p>
            <a:r>
              <a:rPr lang="en-US" b="1" dirty="0">
                <a:solidFill>
                  <a:srgbClr val="0000FF"/>
                </a:solidFill>
                <a:latin typeface="Tw Cen MT" panose="020B0602020104020603" pitchFamily="34" charset="0"/>
              </a:rPr>
              <a:t>From Recipients of care benefits to </a:t>
            </a:r>
            <a:br>
              <a:rPr lang="en-US" b="1" dirty="0">
                <a:solidFill>
                  <a:srgbClr val="0000FF"/>
                </a:solidFill>
                <a:latin typeface="Tw Cen MT" panose="020B0602020104020603" pitchFamily="34" charset="0"/>
              </a:rPr>
            </a:br>
            <a:r>
              <a:rPr lang="en-US" b="1" dirty="0">
                <a:solidFill>
                  <a:srgbClr val="0000FF"/>
                </a:solidFill>
                <a:latin typeface="Tw Cen MT" panose="020B0602020104020603" pitchFamily="34" charset="0"/>
              </a:rPr>
              <a:t>providers of CARE/PA services</a:t>
            </a:r>
            <a:endParaRPr lang="en-GB" b="1" dirty="0">
              <a:solidFill>
                <a:srgbClr val="0000FF"/>
              </a:solidFill>
              <a:latin typeface="Tw Cen MT" panose="020B0602020104020603" pitchFamily="34" charset="0"/>
            </a:endParaRPr>
          </a:p>
        </p:txBody>
      </p:sp>
    </p:spTree>
    <p:extLst>
      <p:ext uri="{BB962C8B-B14F-4D97-AF65-F5344CB8AC3E}">
        <p14:creationId xmlns:p14="http://schemas.microsoft.com/office/powerpoint/2010/main" val="162820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B999945-7AD5-DA78-0FDA-43A49E6A1A2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84139"/>
          <a:stretch/>
        </p:blipFill>
        <p:spPr bwMode="auto">
          <a:xfrm>
            <a:off x="10086793" y="364712"/>
            <a:ext cx="986972" cy="1325976"/>
          </a:xfrm>
          <a:prstGeom prst="rect">
            <a:avLst/>
          </a:prstGeom>
          <a:noFill/>
          <a:ln>
            <a:noFill/>
          </a:ln>
        </p:spPr>
      </p:pic>
      <p:sp>
        <p:nvSpPr>
          <p:cNvPr id="14" name="TextBox 13">
            <a:extLst>
              <a:ext uri="{FF2B5EF4-FFF2-40B4-BE49-F238E27FC236}">
                <a16:creationId xmlns:a16="http://schemas.microsoft.com/office/drawing/2014/main" id="{84F037F5-CC34-D8D5-484F-DA6A8F225776}"/>
              </a:ext>
            </a:extLst>
          </p:cNvPr>
          <p:cNvSpPr txBox="1"/>
          <p:nvPr/>
        </p:nvSpPr>
        <p:spPr>
          <a:xfrm>
            <a:off x="4243362" y="6053156"/>
            <a:ext cx="5190308" cy="523220"/>
          </a:xfrm>
          <a:prstGeom prst="rect">
            <a:avLst/>
          </a:prstGeom>
          <a:noFill/>
        </p:spPr>
        <p:txBody>
          <a:bodyPr wrap="square" rtlCol="0">
            <a:spAutoFit/>
          </a:bodyPr>
          <a:lstStyle/>
          <a:p>
            <a:pPr algn="r"/>
            <a:r>
              <a:rPr lang="en-US" sz="2800" dirty="0">
                <a:latin typeface="Tw Cen MT" panose="020B0602020104020603" pitchFamily="34" charset="0"/>
              </a:rPr>
              <a:t>www.opak.org.cy</a:t>
            </a:r>
            <a:endParaRPr lang="en-GB" sz="2800" dirty="0">
              <a:latin typeface="Tw Cen MT" panose="020B0602020104020603" pitchFamily="34" charset="0"/>
            </a:endParaRPr>
          </a:p>
        </p:txBody>
      </p:sp>
      <p:sp>
        <p:nvSpPr>
          <p:cNvPr id="4" name="Content Placeholder 2">
            <a:extLst>
              <a:ext uri="{FF2B5EF4-FFF2-40B4-BE49-F238E27FC236}">
                <a16:creationId xmlns:a16="http://schemas.microsoft.com/office/drawing/2014/main" id="{B6EC4909-2D71-D236-5FCB-4C13F6CCB8BD}"/>
              </a:ext>
            </a:extLst>
          </p:cNvPr>
          <p:cNvSpPr>
            <a:spLocks noGrp="1"/>
          </p:cNvSpPr>
          <p:nvPr>
            <p:ph idx="1"/>
          </p:nvPr>
        </p:nvSpPr>
        <p:spPr>
          <a:xfrm>
            <a:off x="558165" y="2098675"/>
            <a:ext cx="10515600" cy="4351338"/>
          </a:xfrm>
        </p:spPr>
        <p:txBody>
          <a:bodyPr>
            <a:noAutofit/>
          </a:bodyPr>
          <a:lstStyle/>
          <a:p>
            <a:pPr marL="593725" indent="-285750" algn="just" eaLnBrk="1" fontAlgn="auto" hangingPunct="1">
              <a:spcBef>
                <a:spcPts val="370"/>
              </a:spcBef>
              <a:spcAft>
                <a:spcPts val="0"/>
              </a:spcAft>
              <a:buClr>
                <a:schemeClr val="accent1">
                  <a:tint val="60000"/>
                </a:schemeClr>
              </a:buClr>
              <a:defRPr/>
            </a:pPr>
            <a:r>
              <a:rPr lang="en-US" sz="2400" dirty="0">
                <a:latin typeface="Arial Rounded MT Bold" panose="020F0704030504030204" pitchFamily="34" charset="0"/>
                <a:cs typeface="Arial" pitchFamily="34" charset="0"/>
              </a:rPr>
              <a:t>Acknowledging the high cost of such services the Minister approved 100% funding by the EU through schemes targeting unemployment. </a:t>
            </a:r>
          </a:p>
          <a:p>
            <a:pPr marL="593725" indent="-285750" algn="just" eaLnBrk="1" fontAlgn="auto" hangingPunct="1">
              <a:spcBef>
                <a:spcPts val="370"/>
              </a:spcBef>
              <a:spcAft>
                <a:spcPts val="0"/>
              </a:spcAft>
              <a:buClr>
                <a:schemeClr val="accent1">
                  <a:tint val="60000"/>
                </a:schemeClr>
              </a:buClr>
              <a:defRPr/>
            </a:pPr>
            <a:endParaRPr lang="en-US" sz="2400" dirty="0">
              <a:latin typeface="Arial Rounded MT Bold" panose="020F0704030504030204" pitchFamily="34" charset="0"/>
              <a:cs typeface="Arial" pitchFamily="34" charset="0"/>
            </a:endParaRPr>
          </a:p>
          <a:p>
            <a:pPr marL="593725" indent="-285750" algn="just" eaLnBrk="1" fontAlgn="auto" hangingPunct="1">
              <a:spcBef>
                <a:spcPts val="370"/>
              </a:spcBef>
              <a:spcAft>
                <a:spcPts val="0"/>
              </a:spcAft>
              <a:buClr>
                <a:schemeClr val="accent1">
                  <a:tint val="60000"/>
                </a:schemeClr>
              </a:buClr>
              <a:defRPr/>
            </a:pPr>
            <a:r>
              <a:rPr lang="en-US" sz="2400" dirty="0">
                <a:latin typeface="Arial Rounded MT Bold" panose="020F0704030504030204" pitchFamily="34" charset="0"/>
                <a:cs typeface="Arial" pitchFamily="34" charset="0"/>
              </a:rPr>
              <a:t>The only term was to employ unemployed individuals and train them according to our special needs.</a:t>
            </a:r>
          </a:p>
          <a:p>
            <a:pPr marL="593725" indent="-285750" algn="just" eaLnBrk="1" fontAlgn="auto" hangingPunct="1">
              <a:spcBef>
                <a:spcPts val="370"/>
              </a:spcBef>
              <a:spcAft>
                <a:spcPts val="0"/>
              </a:spcAft>
              <a:buClr>
                <a:schemeClr val="accent1">
                  <a:tint val="60000"/>
                </a:schemeClr>
              </a:buClr>
              <a:defRPr/>
            </a:pPr>
            <a:endParaRPr lang="en-US" sz="2400" dirty="0">
              <a:latin typeface="Arial Rounded MT Bold" panose="020F0704030504030204" pitchFamily="34" charset="0"/>
              <a:cs typeface="Arial" pitchFamily="34" charset="0"/>
            </a:endParaRPr>
          </a:p>
          <a:p>
            <a:pPr marL="593725" indent="-285750" algn="just" eaLnBrk="1" fontAlgn="auto" hangingPunct="1">
              <a:spcBef>
                <a:spcPts val="370"/>
              </a:spcBef>
              <a:spcAft>
                <a:spcPts val="0"/>
              </a:spcAft>
              <a:buClr>
                <a:schemeClr val="accent1">
                  <a:tint val="60000"/>
                </a:schemeClr>
              </a:buClr>
              <a:defRPr/>
            </a:pPr>
            <a:r>
              <a:rPr kumimoji="0" lang="en-US" sz="2400" b="1" i="0" u="none" strike="noStrike" kern="0" cap="none" spc="0" normalizeH="0" baseline="0" noProof="0" dirty="0">
                <a:ln>
                  <a:noFill/>
                </a:ln>
                <a:solidFill>
                  <a:sysClr val="windowText" lastClr="000000"/>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The project started: </a:t>
            </a:r>
            <a:r>
              <a:rPr kumimoji="0" lang="en-US" sz="2400" b="1" i="0" u="none" strike="noStrike" kern="0" cap="none" spc="0" normalizeH="0" baseline="0" noProof="0" dirty="0">
                <a:ln>
                  <a:noFill/>
                </a:ln>
                <a:solidFill>
                  <a:srgbClr val="0000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01.01.2018</a:t>
            </a:r>
          </a:p>
          <a:p>
            <a:pPr marL="593725" indent="-285750" algn="just" eaLnBrk="1" fontAlgn="auto" hangingPunct="1">
              <a:spcBef>
                <a:spcPts val="370"/>
              </a:spcBef>
              <a:spcAft>
                <a:spcPts val="0"/>
              </a:spcAft>
              <a:buClr>
                <a:schemeClr val="accent1">
                  <a:tint val="60000"/>
                </a:schemeClr>
              </a:buClr>
              <a:defRPr/>
            </a:pPr>
            <a:endParaRPr kumimoji="0" lang="en-US" sz="2400" b="1" i="0" u="none" strike="noStrike" kern="0" cap="none" spc="0" normalizeH="0" baseline="0" noProof="0" dirty="0">
              <a:ln>
                <a:noFill/>
              </a:ln>
              <a:solidFill>
                <a:srgbClr val="0000FF"/>
              </a:solidFill>
              <a:effectLst/>
              <a:uLnTx/>
              <a:uFillTx/>
              <a:latin typeface="Arial Rounded MT Bold" panose="020F0704030504030204" pitchFamily="34" charset="0"/>
              <a:ea typeface="Calibri" panose="020F0502020204030204" pitchFamily="34" charset="0"/>
              <a:cs typeface="Times New Roman" panose="02020603050405020304" pitchFamily="18" charset="0"/>
            </a:endParaRPr>
          </a:p>
          <a:p>
            <a:pPr marL="593725" indent="-285750" algn="just" eaLnBrk="1" fontAlgn="auto" hangingPunct="1">
              <a:spcBef>
                <a:spcPts val="370"/>
              </a:spcBef>
              <a:spcAft>
                <a:spcPts val="0"/>
              </a:spcAft>
              <a:buClr>
                <a:schemeClr val="accent1">
                  <a:tint val="60000"/>
                </a:schemeClr>
              </a:buClr>
              <a:defRPr/>
            </a:pPr>
            <a:r>
              <a:rPr kumimoji="0" lang="en-US" sz="2400" b="1" i="0" u="none" strike="noStrike" kern="0" cap="none" spc="0" normalizeH="0" baseline="0" noProof="0" dirty="0">
                <a:ln>
                  <a:noFill/>
                </a:ln>
                <a:solidFill>
                  <a:sysClr val="windowText" lastClr="000000"/>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It evolves continuously by increasing and upgrading provided services</a:t>
            </a:r>
            <a:endParaRPr lang="el-GR" sz="2400" dirty="0">
              <a:solidFill>
                <a:srgbClr val="002060"/>
              </a:solidFill>
              <a:latin typeface="+mj-lt"/>
              <a:cs typeface="Arial" pitchFamily="34" charset="0"/>
            </a:endParaRPr>
          </a:p>
          <a:p>
            <a:pPr marL="880110" lvl="2" indent="-285750" algn="just" eaLnBrk="1" fontAlgn="auto" hangingPunct="1">
              <a:spcBef>
                <a:spcPts val="370"/>
              </a:spcBef>
              <a:spcAft>
                <a:spcPts val="0"/>
              </a:spcAft>
              <a:buClr>
                <a:schemeClr val="accent1">
                  <a:tint val="60000"/>
                </a:schemeClr>
              </a:buClr>
              <a:buFont typeface="Wingdings" panose="05000000000000000000" pitchFamily="2" charset="2"/>
              <a:buChar char="Ø"/>
              <a:defRPr/>
            </a:pPr>
            <a:endParaRPr lang="en-US" sz="1800" dirty="0">
              <a:solidFill>
                <a:srgbClr val="002060"/>
              </a:solidFill>
              <a:latin typeface="+mj-lt"/>
              <a:cs typeface="Arial" pitchFamily="34" charset="0"/>
            </a:endParaRPr>
          </a:p>
          <a:p>
            <a:pPr marL="914400" lvl="1" indent="-457200" algn="just" eaLnBrk="1" fontAlgn="auto" hangingPunct="1">
              <a:spcBef>
                <a:spcPts val="370"/>
              </a:spcBef>
              <a:spcAft>
                <a:spcPts val="0"/>
              </a:spcAft>
              <a:buFont typeface="Wingdings" panose="05000000000000000000" pitchFamily="2" charset="2"/>
              <a:buChar char="Ø"/>
              <a:defRPr/>
            </a:pPr>
            <a:endParaRPr lang="en-US" sz="1800" dirty="0">
              <a:solidFill>
                <a:srgbClr val="002060"/>
              </a:solidFill>
              <a:latin typeface="+mj-lt"/>
              <a:cs typeface="Arial" pitchFamily="34" charset="0"/>
            </a:endParaRPr>
          </a:p>
          <a:p>
            <a:pPr marL="422275" indent="-285750" algn="just" eaLnBrk="1" fontAlgn="auto" hangingPunct="1">
              <a:spcBef>
                <a:spcPts val="580"/>
              </a:spcBef>
              <a:spcAft>
                <a:spcPts val="0"/>
              </a:spcAft>
              <a:buFont typeface="Wingdings" panose="05000000000000000000" pitchFamily="2" charset="2"/>
              <a:buChar char="Ø"/>
              <a:defRPr/>
            </a:pPr>
            <a:endParaRPr lang="en-US" sz="1800" dirty="0">
              <a:solidFill>
                <a:srgbClr val="002060"/>
              </a:solidFill>
              <a:latin typeface="+mj-lt"/>
              <a:cs typeface="Arial" pitchFamily="34" charset="0"/>
            </a:endParaRPr>
          </a:p>
          <a:p>
            <a:pPr algn="just" eaLnBrk="1" fontAlgn="auto" hangingPunct="1">
              <a:spcBef>
                <a:spcPts val="580"/>
              </a:spcBef>
              <a:spcAft>
                <a:spcPts val="0"/>
              </a:spcAft>
              <a:buFont typeface="Wingdings" panose="05000000000000000000" pitchFamily="2" charset="2"/>
              <a:buChar char="Ø"/>
              <a:defRPr/>
            </a:pPr>
            <a:endParaRPr lang="en-US" sz="1800" dirty="0">
              <a:solidFill>
                <a:srgbClr val="002060"/>
              </a:solidFill>
              <a:latin typeface="+mj-lt"/>
              <a:cs typeface="Arial" pitchFamily="34" charset="0"/>
            </a:endParaRPr>
          </a:p>
        </p:txBody>
      </p:sp>
      <p:sp>
        <p:nvSpPr>
          <p:cNvPr id="9" name="Title 8">
            <a:extLst>
              <a:ext uri="{FF2B5EF4-FFF2-40B4-BE49-F238E27FC236}">
                <a16:creationId xmlns:a16="http://schemas.microsoft.com/office/drawing/2014/main" id="{35927F30-A48B-9D41-2DBE-6602F7AC88B3}"/>
              </a:ext>
            </a:extLst>
          </p:cNvPr>
          <p:cNvSpPr>
            <a:spLocks noGrp="1"/>
          </p:cNvSpPr>
          <p:nvPr>
            <p:ph type="title"/>
          </p:nvPr>
        </p:nvSpPr>
        <p:spPr/>
        <p:txBody>
          <a:bodyPr/>
          <a:lstStyle/>
          <a:p>
            <a:r>
              <a:rPr lang="en-US" b="1" dirty="0">
                <a:solidFill>
                  <a:srgbClr val="0000FF"/>
                </a:solidFill>
                <a:latin typeface="Tw Cen MT" panose="020B0602020104020603" pitchFamily="34" charset="0"/>
              </a:rPr>
              <a:t>From Recipients of care benefits to </a:t>
            </a:r>
            <a:br>
              <a:rPr lang="en-US" b="1" dirty="0">
                <a:solidFill>
                  <a:srgbClr val="0000FF"/>
                </a:solidFill>
                <a:latin typeface="Tw Cen MT" panose="020B0602020104020603" pitchFamily="34" charset="0"/>
              </a:rPr>
            </a:br>
            <a:r>
              <a:rPr lang="en-US" b="1" dirty="0">
                <a:solidFill>
                  <a:srgbClr val="0000FF"/>
                </a:solidFill>
                <a:latin typeface="Tw Cen MT" panose="020B0602020104020603" pitchFamily="34" charset="0"/>
              </a:rPr>
              <a:t>providers of CARE/PA services 2/2</a:t>
            </a:r>
            <a:endParaRPr lang="en-GB" b="1" dirty="0">
              <a:solidFill>
                <a:srgbClr val="0000FF"/>
              </a:solidFill>
              <a:latin typeface="Tw Cen MT" panose="020B0602020104020603" pitchFamily="34" charset="0"/>
            </a:endParaRPr>
          </a:p>
        </p:txBody>
      </p:sp>
    </p:spTree>
    <p:extLst>
      <p:ext uri="{BB962C8B-B14F-4D97-AF65-F5344CB8AC3E}">
        <p14:creationId xmlns:p14="http://schemas.microsoft.com/office/powerpoint/2010/main" val="1608848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B999945-7AD5-DA78-0FDA-43A49E6A1A2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84139"/>
          <a:stretch/>
        </p:blipFill>
        <p:spPr bwMode="auto">
          <a:xfrm>
            <a:off x="10086793" y="364712"/>
            <a:ext cx="986972" cy="1325976"/>
          </a:xfrm>
          <a:prstGeom prst="rect">
            <a:avLst/>
          </a:prstGeom>
          <a:noFill/>
          <a:ln>
            <a:noFill/>
          </a:ln>
        </p:spPr>
      </p:pic>
      <p:sp>
        <p:nvSpPr>
          <p:cNvPr id="9" name="Title 8">
            <a:extLst>
              <a:ext uri="{FF2B5EF4-FFF2-40B4-BE49-F238E27FC236}">
                <a16:creationId xmlns:a16="http://schemas.microsoft.com/office/drawing/2014/main" id="{35927F30-A48B-9D41-2DBE-6602F7AC88B3}"/>
              </a:ext>
            </a:extLst>
          </p:cNvPr>
          <p:cNvSpPr>
            <a:spLocks noGrp="1"/>
          </p:cNvSpPr>
          <p:nvPr>
            <p:ph type="title"/>
          </p:nvPr>
        </p:nvSpPr>
        <p:spPr>
          <a:xfrm>
            <a:off x="838200" y="578981"/>
            <a:ext cx="10515600" cy="897437"/>
          </a:xfrm>
        </p:spPr>
        <p:txBody>
          <a:bodyPr>
            <a:normAutofit/>
          </a:bodyPr>
          <a:lstStyle/>
          <a:p>
            <a:r>
              <a:rPr lang="en-US" sz="5400" b="1" dirty="0">
                <a:solidFill>
                  <a:srgbClr val="0000FF"/>
                </a:solidFill>
                <a:latin typeface="Tw Cen MT" panose="020B0602020104020603" pitchFamily="34" charset="0"/>
              </a:rPr>
              <a:t>From idea to reality</a:t>
            </a:r>
            <a:endParaRPr lang="en-GB" sz="5400" b="1" dirty="0">
              <a:solidFill>
                <a:srgbClr val="0000FF"/>
              </a:solidFill>
              <a:latin typeface="Tw Cen MT" panose="020B0602020104020603" pitchFamily="34" charset="0"/>
            </a:endParaRPr>
          </a:p>
        </p:txBody>
      </p:sp>
      <p:sp>
        <p:nvSpPr>
          <p:cNvPr id="3" name="Content Placeholder 2">
            <a:extLst>
              <a:ext uri="{FF2B5EF4-FFF2-40B4-BE49-F238E27FC236}">
                <a16:creationId xmlns:a16="http://schemas.microsoft.com/office/drawing/2014/main" id="{AE6508A1-77F9-C986-5D59-12D7C6BABE8F}"/>
              </a:ext>
            </a:extLst>
          </p:cNvPr>
          <p:cNvSpPr>
            <a:spLocks noGrp="1"/>
          </p:cNvSpPr>
          <p:nvPr>
            <p:ph idx="1"/>
          </p:nvPr>
        </p:nvSpPr>
        <p:spPr>
          <a:xfrm>
            <a:off x="838200" y="2185851"/>
            <a:ext cx="8595470" cy="4484913"/>
          </a:xfrm>
        </p:spPr>
        <p:txBody>
          <a:bodyPr>
            <a:normAutofit/>
          </a:bodyPr>
          <a:lstStyle/>
          <a:p>
            <a:pPr algn="just">
              <a:buFont typeface="Wingdings" panose="05000000000000000000" pitchFamily="2" charset="2"/>
              <a:buChar char="Ø"/>
              <a:defRPr/>
            </a:pPr>
            <a:r>
              <a:rPr lang="en-US" sz="2400" dirty="0">
                <a:latin typeface="Arial Rounded MT Bold" panose="020F0704030504030204" pitchFamily="34" charset="0"/>
                <a:cs typeface="Arial" charset="0"/>
              </a:rPr>
              <a:t>The proposal we had in front of us was </a:t>
            </a:r>
          </a:p>
          <a:p>
            <a:pPr marL="0" indent="0" algn="ctr">
              <a:buNone/>
              <a:defRPr/>
            </a:pPr>
            <a:r>
              <a:rPr lang="en-US" sz="3600" b="1" dirty="0">
                <a:latin typeface="Arial Rounded MT Bold" panose="020F0704030504030204" pitchFamily="34" charset="0"/>
                <a:cs typeface="Arial" charset="0"/>
              </a:rPr>
              <a:t>too good to ignore</a:t>
            </a:r>
            <a:r>
              <a:rPr lang="en-US" sz="3600" dirty="0">
                <a:latin typeface="Arial Rounded MT Bold" panose="020F0704030504030204" pitchFamily="34" charset="0"/>
                <a:cs typeface="Arial" charset="0"/>
              </a:rPr>
              <a:t> </a:t>
            </a:r>
          </a:p>
          <a:p>
            <a:pPr marL="0" indent="0" algn="just">
              <a:buNone/>
              <a:defRPr/>
            </a:pPr>
            <a:r>
              <a:rPr lang="en-US" sz="2400" dirty="0">
                <a:latin typeface="Arial Rounded MT Bold" panose="020F0704030504030204" pitchFamily="34" charset="0"/>
                <a:cs typeface="Arial" charset="0"/>
              </a:rPr>
              <a:t>	although it would create serious responsibilities to our organization since we would become employer and provider of the services.</a:t>
            </a:r>
          </a:p>
          <a:p>
            <a:pPr marL="0" indent="0" algn="just">
              <a:buNone/>
              <a:defRPr/>
            </a:pPr>
            <a:endParaRPr lang="en-US" sz="2400" dirty="0">
              <a:latin typeface="Arial Rounded MT Bold" panose="020F0704030504030204" pitchFamily="34" charset="0"/>
              <a:cs typeface="Arial" charset="0"/>
            </a:endParaRPr>
          </a:p>
          <a:p>
            <a:pPr algn="just">
              <a:buFont typeface="Wingdings" panose="05000000000000000000" pitchFamily="2" charset="2"/>
              <a:buChar char="Ø"/>
              <a:defRPr/>
            </a:pPr>
            <a:r>
              <a:rPr lang="en-US" sz="2400" dirty="0">
                <a:latin typeface="Arial Rounded MT Bold" panose="020F0704030504030204" pitchFamily="34" charset="0"/>
                <a:cs typeface="Arial" charset="0"/>
              </a:rPr>
              <a:t>However we would have total control of the program.</a:t>
            </a:r>
          </a:p>
          <a:p>
            <a:endParaRPr lang="en-GB" dirty="0"/>
          </a:p>
        </p:txBody>
      </p:sp>
    </p:spTree>
    <p:extLst>
      <p:ext uri="{BB962C8B-B14F-4D97-AF65-F5344CB8AC3E}">
        <p14:creationId xmlns:p14="http://schemas.microsoft.com/office/powerpoint/2010/main" val="973593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B999945-7AD5-DA78-0FDA-43A49E6A1A2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84139"/>
          <a:stretch/>
        </p:blipFill>
        <p:spPr bwMode="auto">
          <a:xfrm>
            <a:off x="10086793" y="364712"/>
            <a:ext cx="986972" cy="1325976"/>
          </a:xfrm>
          <a:prstGeom prst="rect">
            <a:avLst/>
          </a:prstGeom>
          <a:noFill/>
          <a:ln>
            <a:noFill/>
          </a:ln>
        </p:spPr>
      </p:pic>
      <p:sp>
        <p:nvSpPr>
          <p:cNvPr id="9" name="Title 8">
            <a:extLst>
              <a:ext uri="{FF2B5EF4-FFF2-40B4-BE49-F238E27FC236}">
                <a16:creationId xmlns:a16="http://schemas.microsoft.com/office/drawing/2014/main" id="{35927F30-A48B-9D41-2DBE-6602F7AC88B3}"/>
              </a:ext>
            </a:extLst>
          </p:cNvPr>
          <p:cNvSpPr>
            <a:spLocks noGrp="1"/>
          </p:cNvSpPr>
          <p:nvPr>
            <p:ph type="title"/>
          </p:nvPr>
        </p:nvSpPr>
        <p:spPr>
          <a:xfrm>
            <a:off x="838200" y="94630"/>
            <a:ext cx="10515600" cy="897437"/>
          </a:xfrm>
        </p:spPr>
        <p:txBody>
          <a:bodyPr>
            <a:normAutofit/>
          </a:bodyPr>
          <a:lstStyle/>
          <a:p>
            <a:r>
              <a:rPr lang="en-US" sz="5400" b="1" dirty="0">
                <a:solidFill>
                  <a:srgbClr val="0000FF"/>
                </a:solidFill>
                <a:latin typeface="Tw Cen MT" panose="020B0602020104020603" pitchFamily="34" charset="0"/>
              </a:rPr>
              <a:t>From idea to reality 2/2</a:t>
            </a:r>
            <a:endParaRPr lang="en-GB" sz="5400" b="1" dirty="0">
              <a:solidFill>
                <a:srgbClr val="0000FF"/>
              </a:solidFill>
              <a:latin typeface="Tw Cen MT" panose="020B0602020104020603" pitchFamily="34" charset="0"/>
            </a:endParaRPr>
          </a:p>
        </p:txBody>
      </p:sp>
      <p:sp>
        <p:nvSpPr>
          <p:cNvPr id="3" name="Content Placeholder 2">
            <a:extLst>
              <a:ext uri="{FF2B5EF4-FFF2-40B4-BE49-F238E27FC236}">
                <a16:creationId xmlns:a16="http://schemas.microsoft.com/office/drawing/2014/main" id="{AE6508A1-77F9-C986-5D59-12D7C6BABE8F}"/>
              </a:ext>
            </a:extLst>
          </p:cNvPr>
          <p:cNvSpPr>
            <a:spLocks noGrp="1"/>
          </p:cNvSpPr>
          <p:nvPr>
            <p:ph idx="1"/>
          </p:nvPr>
        </p:nvSpPr>
        <p:spPr>
          <a:xfrm>
            <a:off x="838200" y="992067"/>
            <a:ext cx="8968558" cy="5635155"/>
          </a:xfrm>
        </p:spPr>
        <p:txBody>
          <a:bodyPr>
            <a:normAutofit/>
          </a:bodyPr>
          <a:lstStyle/>
          <a:p>
            <a:pPr algn="just">
              <a:buFont typeface="Wingdings" panose="05000000000000000000" pitchFamily="2" charset="2"/>
              <a:buChar char="Ø"/>
              <a:defRPr/>
            </a:pPr>
            <a:r>
              <a:rPr lang="en-US" sz="2400" dirty="0">
                <a:latin typeface="Arial Rounded MT Bold" panose="020F0704030504030204" pitchFamily="34" charset="0"/>
                <a:cs typeface="Arial" charset="0"/>
              </a:rPr>
              <a:t>With collaboration with different government departments we started designing the program, starting with:</a:t>
            </a:r>
          </a:p>
          <a:p>
            <a:pPr lvl="1" algn="just">
              <a:buFont typeface="Wingdings" panose="05000000000000000000" pitchFamily="2" charset="2"/>
              <a:buChar char="Ø"/>
              <a:defRPr/>
            </a:pPr>
            <a:r>
              <a:rPr lang="en-US" dirty="0">
                <a:latin typeface="Arial Rounded MT Bold" panose="020F0704030504030204" pitchFamily="34" charset="0"/>
                <a:cs typeface="Arial" charset="0"/>
              </a:rPr>
              <a:t>Terms of employment</a:t>
            </a:r>
          </a:p>
          <a:p>
            <a:pPr lvl="1" algn="just">
              <a:buFont typeface="Wingdings" panose="05000000000000000000" pitchFamily="2" charset="2"/>
              <a:buChar char="Ø"/>
              <a:defRPr/>
            </a:pPr>
            <a:r>
              <a:rPr lang="en-US" dirty="0">
                <a:latin typeface="Arial Rounded MT Bold" panose="020F0704030504030204" pitchFamily="34" charset="0"/>
                <a:cs typeface="Arial" charset="0"/>
              </a:rPr>
              <a:t>Training program/material and trainers with relevant specialization</a:t>
            </a:r>
          </a:p>
          <a:p>
            <a:pPr lvl="1" algn="just">
              <a:buFont typeface="Wingdings" panose="05000000000000000000" pitchFamily="2" charset="2"/>
              <a:buChar char="Ø"/>
              <a:defRPr/>
            </a:pPr>
            <a:r>
              <a:rPr lang="en-US" dirty="0">
                <a:latin typeface="Arial Rounded MT Bold" panose="020F0704030504030204" pitchFamily="34" charset="0"/>
                <a:cs typeface="Arial" charset="0"/>
              </a:rPr>
              <a:t>Searching for unemployed persons who would be interested for this job country wide</a:t>
            </a:r>
          </a:p>
          <a:p>
            <a:pPr lvl="1" algn="just">
              <a:buFont typeface="Wingdings" panose="05000000000000000000" pitchFamily="2" charset="2"/>
              <a:buChar char="Ø"/>
              <a:defRPr/>
            </a:pPr>
            <a:r>
              <a:rPr lang="en-US" dirty="0">
                <a:latin typeface="Arial Rounded MT Bold" panose="020F0704030504030204" pitchFamily="34" charset="0"/>
                <a:cs typeface="Arial" charset="0"/>
              </a:rPr>
              <a:t>Contacting our members to identify who were interested to start receiving services as soon as we were ready</a:t>
            </a:r>
          </a:p>
          <a:p>
            <a:pPr lvl="1" algn="just">
              <a:buFont typeface="Wingdings" panose="05000000000000000000" pitchFamily="2" charset="2"/>
              <a:buChar char="Ø"/>
              <a:defRPr/>
            </a:pPr>
            <a:r>
              <a:rPr lang="en-US" dirty="0">
                <a:latin typeface="Arial Rounded MT Bold" panose="020F0704030504030204" pitchFamily="34" charset="0"/>
                <a:cs typeface="Arial" charset="0"/>
              </a:rPr>
              <a:t>Identifying the methods that we would use to check that services were delivered smoothly</a:t>
            </a:r>
          </a:p>
          <a:p>
            <a:pPr lvl="1" algn="just">
              <a:buFont typeface="Wingdings" panose="05000000000000000000" pitchFamily="2" charset="2"/>
              <a:buChar char="Ø"/>
              <a:defRPr/>
            </a:pPr>
            <a:r>
              <a:rPr lang="en-US" dirty="0">
                <a:latin typeface="Arial Rounded MT Bold" panose="020F0704030504030204" pitchFamily="34" charset="0"/>
                <a:cs typeface="Arial" charset="0"/>
              </a:rPr>
              <a:t>Designing the method and system for record keeping of time shifts</a:t>
            </a:r>
          </a:p>
          <a:p>
            <a:endParaRPr lang="en-GB" dirty="0"/>
          </a:p>
        </p:txBody>
      </p:sp>
    </p:spTree>
    <p:extLst>
      <p:ext uri="{BB962C8B-B14F-4D97-AF65-F5344CB8AC3E}">
        <p14:creationId xmlns:p14="http://schemas.microsoft.com/office/powerpoint/2010/main" val="1230392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273F192D-7D21-51A3-1973-76449B0B4318}"/>
              </a:ext>
            </a:extLst>
          </p:cNvPr>
          <p:cNvSpPr>
            <a:spLocks noGrp="1"/>
          </p:cNvSpPr>
          <p:nvPr>
            <p:ph type="title"/>
          </p:nvPr>
        </p:nvSpPr>
        <p:spPr>
          <a:xfrm>
            <a:off x="470263" y="385627"/>
            <a:ext cx="11303726" cy="1143000"/>
          </a:xfrm>
        </p:spPr>
        <p:txBody>
          <a:bodyPr>
            <a:normAutofit/>
          </a:bodyPr>
          <a:lstStyle/>
          <a:p>
            <a:r>
              <a:rPr lang="en-US" altLang="en-US" sz="5400" dirty="0">
                <a:solidFill>
                  <a:srgbClr val="0000FF"/>
                </a:solidFill>
                <a:latin typeface="Tw Cen MT Condensed Extra Bold" panose="020B0803020202020204" pitchFamily="34" charset="0"/>
              </a:rPr>
              <a:t>History of access to care services in Cyprus</a:t>
            </a:r>
            <a:endParaRPr lang="el-GR" altLang="en-US" sz="5400" dirty="0">
              <a:solidFill>
                <a:srgbClr val="0000FF"/>
              </a:solidFill>
            </a:endParaRPr>
          </a:p>
        </p:txBody>
      </p:sp>
      <p:sp>
        <p:nvSpPr>
          <p:cNvPr id="11" name="Content Placeholder 4">
            <a:extLst>
              <a:ext uri="{FF2B5EF4-FFF2-40B4-BE49-F238E27FC236}">
                <a16:creationId xmlns:a16="http://schemas.microsoft.com/office/drawing/2014/main" id="{7962BCBD-220B-76FC-F01E-3B486EC363C5}"/>
              </a:ext>
            </a:extLst>
          </p:cNvPr>
          <p:cNvSpPr>
            <a:spLocks noGrp="1"/>
          </p:cNvSpPr>
          <p:nvPr>
            <p:ph sz="quarter" idx="1"/>
          </p:nvPr>
        </p:nvSpPr>
        <p:spPr>
          <a:xfrm>
            <a:off x="593815" y="1698106"/>
            <a:ext cx="10849247" cy="4572000"/>
          </a:xfrm>
        </p:spPr>
        <p:txBody>
          <a:bodyPr>
            <a:noAutofit/>
          </a:bodyPr>
          <a:lstStyle/>
          <a:p>
            <a:r>
              <a:rPr lang="en-US" altLang="en-US" dirty="0">
                <a:latin typeface="Arial Rounded MT Bold" panose="020F0704030504030204" pitchFamily="34" charset="0"/>
                <a:cs typeface="Arial" panose="020B0604020202020204" pitchFamily="34" charset="0"/>
              </a:rPr>
              <a:t>Early 2000s - Our organization persuaded the government to establish benefits for purchasing care services in Cyprus.</a:t>
            </a:r>
          </a:p>
          <a:p>
            <a:r>
              <a:rPr lang="en-US" altLang="en-US" dirty="0">
                <a:latin typeface="Arial Rounded MT Bold" panose="020F0704030504030204" pitchFamily="34" charset="0"/>
                <a:cs typeface="Arial" panose="020B0604020202020204" pitchFamily="34" charset="0"/>
              </a:rPr>
              <a:t>Care benefit for paraplegics and tetraplegics is provided to all persons with SCI in Cyprus with NO income-criteria.</a:t>
            </a:r>
          </a:p>
          <a:p>
            <a:pPr marL="0" indent="0">
              <a:buNone/>
            </a:pPr>
            <a:endParaRPr lang="en-US" altLang="en-US" dirty="0">
              <a:latin typeface="Arial Rounded MT Bold" panose="020F0704030504030204" pitchFamily="34" charset="0"/>
              <a:cs typeface="Arial" panose="020B0604020202020204" pitchFamily="34" charset="0"/>
            </a:endParaRPr>
          </a:p>
          <a:p>
            <a:r>
              <a:rPr lang="en-US" altLang="en-US" b="1" dirty="0">
                <a:latin typeface="Bahnschrift" panose="020B0502040204020203" pitchFamily="34" charset="0"/>
                <a:cs typeface="Arial" panose="020B0604020202020204" pitchFamily="34" charset="0"/>
              </a:rPr>
              <a:t>Paraplegics 	</a:t>
            </a:r>
            <a:r>
              <a:rPr lang="en-US" altLang="en-US" b="1" dirty="0">
                <a:latin typeface="Bahnschrift Condensed" panose="020B0502040204020203" pitchFamily="34" charset="0"/>
                <a:cs typeface="Arial" panose="020B0604020202020204" pitchFamily="34" charset="0"/>
              </a:rPr>
              <a:t>						€ </a:t>
            </a:r>
            <a:r>
              <a:rPr lang="en-US" altLang="en-US" b="1" dirty="0">
                <a:latin typeface="Bahnschrift" panose="020B0502040204020203" pitchFamily="34" charset="0"/>
                <a:cs typeface="Arial" panose="020B0604020202020204" pitchFamily="34" charset="0"/>
              </a:rPr>
              <a:t>400</a:t>
            </a:r>
            <a:r>
              <a:rPr lang="en-US" altLang="en-US" b="1" dirty="0">
                <a:latin typeface="Bahnschrift Condensed" panose="020B0502040204020203" pitchFamily="34" charset="0"/>
                <a:cs typeface="Arial" panose="020B0604020202020204" pitchFamily="34" charset="0"/>
              </a:rPr>
              <a:t>/month</a:t>
            </a:r>
          </a:p>
          <a:p>
            <a:r>
              <a:rPr lang="en-US" altLang="en-US" b="1" dirty="0">
                <a:latin typeface="Bahnschrift Condensed" panose="020B0502040204020203" pitchFamily="34" charset="0"/>
                <a:cs typeface="Arial" panose="020B0604020202020204" pitchFamily="34" charset="0"/>
              </a:rPr>
              <a:t>Paraplegics with neurogenic bowel/bladder 				€ </a:t>
            </a:r>
            <a:r>
              <a:rPr lang="en-US" altLang="en-US" b="1" dirty="0">
                <a:latin typeface="Bahnschrift" panose="020B0502040204020203" pitchFamily="34" charset="0"/>
                <a:cs typeface="Arial" panose="020B0604020202020204" pitchFamily="34" charset="0"/>
              </a:rPr>
              <a:t>500</a:t>
            </a:r>
            <a:r>
              <a:rPr lang="en-US" altLang="en-US" b="1" dirty="0">
                <a:latin typeface="Bahnschrift Condensed" panose="020B0502040204020203" pitchFamily="34" charset="0"/>
                <a:cs typeface="Arial" panose="020B0604020202020204" pitchFamily="34" charset="0"/>
              </a:rPr>
              <a:t>/month</a:t>
            </a:r>
          </a:p>
          <a:p>
            <a:r>
              <a:rPr lang="en-US" altLang="en-US" b="1" dirty="0">
                <a:latin typeface="Bahnschrift" panose="020B0502040204020203" pitchFamily="34" charset="0"/>
                <a:cs typeface="Arial" panose="020B0604020202020204" pitchFamily="34" charset="0"/>
              </a:rPr>
              <a:t>Tetraplegics 	</a:t>
            </a:r>
            <a:r>
              <a:rPr lang="en-US" altLang="en-US" b="1" dirty="0">
                <a:latin typeface="Bahnschrift Condensed" panose="020B0502040204020203" pitchFamily="34" charset="0"/>
                <a:cs typeface="Arial" panose="020B0604020202020204" pitchFamily="34" charset="0"/>
              </a:rPr>
              <a:t>						€ </a:t>
            </a:r>
            <a:r>
              <a:rPr lang="en-US" altLang="en-US" b="1" dirty="0">
                <a:latin typeface="Bahnschrift" panose="020B0502040204020203" pitchFamily="34" charset="0"/>
                <a:cs typeface="Arial" panose="020B0604020202020204" pitchFamily="34" charset="0"/>
              </a:rPr>
              <a:t>900</a:t>
            </a:r>
            <a:r>
              <a:rPr lang="en-US" altLang="en-US" b="1" dirty="0">
                <a:latin typeface="Bahnschrift Condensed" panose="020B0502040204020203" pitchFamily="34" charset="0"/>
                <a:cs typeface="Arial" panose="020B0604020202020204" pitchFamily="34" charset="0"/>
              </a:rPr>
              <a:t>/month</a:t>
            </a:r>
          </a:p>
          <a:p>
            <a:r>
              <a:rPr lang="en-US" altLang="en-US" b="1" dirty="0">
                <a:latin typeface="Bahnschrift Condensed" panose="020B0502040204020203" pitchFamily="34" charset="0"/>
                <a:cs typeface="Arial" panose="020B0604020202020204" pitchFamily="34" charset="0"/>
              </a:rPr>
              <a:t>Tetraplegics with respirator and/or neurogenic bowel/bladder 	€ </a:t>
            </a:r>
            <a:r>
              <a:rPr lang="en-US" altLang="en-US" b="1" dirty="0">
                <a:latin typeface="Bahnschrift" panose="020B0502040204020203" pitchFamily="34" charset="0"/>
                <a:cs typeface="Arial" panose="020B0604020202020204" pitchFamily="34" charset="0"/>
              </a:rPr>
              <a:t>1100</a:t>
            </a:r>
            <a:r>
              <a:rPr lang="en-US" altLang="en-US" b="1" dirty="0">
                <a:latin typeface="Bahnschrift Condensed" panose="020B0502040204020203" pitchFamily="34" charset="0"/>
                <a:cs typeface="Arial" panose="020B0604020202020204" pitchFamily="34" charset="0"/>
              </a:rPr>
              <a:t>/month</a:t>
            </a:r>
          </a:p>
        </p:txBody>
      </p:sp>
    </p:spTree>
    <p:extLst>
      <p:ext uri="{BB962C8B-B14F-4D97-AF65-F5344CB8AC3E}">
        <p14:creationId xmlns:p14="http://schemas.microsoft.com/office/powerpoint/2010/main" val="65446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273F192D-7D21-51A3-1973-76449B0B4318}"/>
              </a:ext>
            </a:extLst>
          </p:cNvPr>
          <p:cNvSpPr>
            <a:spLocks noGrp="1"/>
          </p:cNvSpPr>
          <p:nvPr>
            <p:ph type="title"/>
          </p:nvPr>
        </p:nvSpPr>
        <p:spPr>
          <a:xfrm>
            <a:off x="1013333" y="319088"/>
            <a:ext cx="10315067" cy="1180756"/>
          </a:xfrm>
        </p:spPr>
        <p:txBody>
          <a:bodyPr>
            <a:normAutofit/>
          </a:bodyPr>
          <a:lstStyle/>
          <a:p>
            <a:r>
              <a:rPr lang="en-US" altLang="en-US" dirty="0">
                <a:solidFill>
                  <a:srgbClr val="0000FF"/>
                </a:solidFill>
                <a:latin typeface="Tw Cen MT Condensed Extra Bold" panose="020B0803020202020204" pitchFamily="34" charset="0"/>
              </a:rPr>
              <a:t>History of access to care services in Cyprus 2/2</a:t>
            </a:r>
            <a:endParaRPr lang="el-GR" altLang="en-US" dirty="0">
              <a:solidFill>
                <a:srgbClr val="0000FF"/>
              </a:solidFill>
            </a:endParaRPr>
          </a:p>
        </p:txBody>
      </p:sp>
      <p:sp>
        <p:nvSpPr>
          <p:cNvPr id="11" name="Content Placeholder 4">
            <a:extLst>
              <a:ext uri="{FF2B5EF4-FFF2-40B4-BE49-F238E27FC236}">
                <a16:creationId xmlns:a16="http://schemas.microsoft.com/office/drawing/2014/main" id="{7962BCBD-220B-76FC-F01E-3B486EC363C5}"/>
              </a:ext>
            </a:extLst>
          </p:cNvPr>
          <p:cNvSpPr>
            <a:spLocks noGrp="1"/>
          </p:cNvSpPr>
          <p:nvPr>
            <p:ph sz="quarter" idx="1"/>
          </p:nvPr>
        </p:nvSpPr>
        <p:spPr>
          <a:xfrm>
            <a:off x="1013333" y="2024631"/>
            <a:ext cx="9691008" cy="3675083"/>
          </a:xfrm>
        </p:spPr>
        <p:txBody>
          <a:bodyPr>
            <a:noAutofit/>
          </a:bodyPr>
          <a:lstStyle/>
          <a:p>
            <a:r>
              <a:rPr lang="en-US" altLang="en-US" dirty="0">
                <a:latin typeface="Arial Rounded MT Bold" panose="020F0704030504030204" pitchFamily="34" charset="0"/>
                <a:cs typeface="Arial" panose="020B0604020202020204" pitchFamily="34" charset="0"/>
              </a:rPr>
              <a:t>Until recently care or personal assistant services were provided by domestic workers from third countries, unskilled and often not truly willing to work as a carer/personal assistant.</a:t>
            </a:r>
          </a:p>
          <a:p>
            <a:pPr marL="0" indent="0">
              <a:buNone/>
            </a:pPr>
            <a:endParaRPr lang="en-US" altLang="en-US" dirty="0">
              <a:latin typeface="Arial Rounded MT Bold" panose="020F0704030504030204" pitchFamily="34" charset="0"/>
              <a:cs typeface="Arial" panose="020B0604020202020204" pitchFamily="34" charset="0"/>
            </a:endParaRPr>
          </a:p>
          <a:p>
            <a:r>
              <a:rPr lang="en-US" altLang="en-US" dirty="0">
                <a:latin typeface="Arial Rounded MT Bold" panose="020F0704030504030204" pitchFamily="34" charset="0"/>
                <a:cs typeface="Arial" panose="020B0604020202020204" pitchFamily="34" charset="0"/>
              </a:rPr>
              <a:t>Locally care services were/are provided by private companies that employ nurses but cost is prohibitive.</a:t>
            </a:r>
            <a:endParaRPr lang="el-GR"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141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F42F8533-D2E9-9AB0-138E-3C471A59DE31}"/>
              </a:ext>
            </a:extLst>
          </p:cNvPr>
          <p:cNvSpPr>
            <a:spLocks noGrp="1"/>
          </p:cNvSpPr>
          <p:nvPr>
            <p:ph type="title"/>
          </p:nvPr>
        </p:nvSpPr>
        <p:spPr>
          <a:xfrm>
            <a:off x="555710" y="99662"/>
            <a:ext cx="10939604" cy="1325563"/>
          </a:xfrm>
        </p:spPr>
        <p:txBody>
          <a:bodyPr>
            <a:normAutofit/>
          </a:bodyPr>
          <a:lstStyle/>
          <a:p>
            <a:r>
              <a:rPr lang="en-US" u="sng" dirty="0">
                <a:solidFill>
                  <a:srgbClr val="0000FF"/>
                </a:solidFill>
                <a:latin typeface="Tw Cen MT Condensed Extra Bold" panose="020B0803020202020204" pitchFamily="34" charset="0"/>
              </a:rPr>
              <a:t>Challenges that led to the design of the project</a:t>
            </a:r>
          </a:p>
        </p:txBody>
      </p:sp>
      <p:sp>
        <p:nvSpPr>
          <p:cNvPr id="7" name="Content Placeholder 2">
            <a:extLst>
              <a:ext uri="{FF2B5EF4-FFF2-40B4-BE49-F238E27FC236}">
                <a16:creationId xmlns:a16="http://schemas.microsoft.com/office/drawing/2014/main" id="{CD3C302E-F09A-C717-83ED-1AF590F5D8BB}"/>
              </a:ext>
            </a:extLst>
          </p:cNvPr>
          <p:cNvSpPr>
            <a:spLocks noGrp="1"/>
          </p:cNvSpPr>
          <p:nvPr>
            <p:ph idx="1"/>
          </p:nvPr>
        </p:nvSpPr>
        <p:spPr>
          <a:xfrm>
            <a:off x="1010920" y="1090432"/>
            <a:ext cx="9088120" cy="4944608"/>
          </a:xfrm>
        </p:spPr>
        <p:txBody>
          <a:bodyPr>
            <a:normAutofit fontScale="25000" lnSpcReduction="20000"/>
          </a:bodyPr>
          <a:lstStyle/>
          <a:p>
            <a:pPr marR="0" lvl="1">
              <a:lnSpc>
                <a:spcPct val="150000"/>
              </a:lnSpc>
              <a:spcBef>
                <a:spcPts val="0"/>
              </a:spcBef>
              <a:spcAft>
                <a:spcPts val="800"/>
              </a:spcAft>
              <a:buFont typeface="Wingdings" panose="05000000000000000000" pitchFamily="2" charset="2"/>
              <a:buChar char="§"/>
            </a:pPr>
            <a:r>
              <a:rPr lang="en-US" sz="9600" dirty="0">
                <a:effectLst/>
                <a:latin typeface="Arial Rounded MT Bold" panose="020F0704030504030204" pitchFamily="34" charset="0"/>
                <a:ea typeface="Calibri" panose="020F0502020204030204" pitchFamily="34" charset="0"/>
                <a:cs typeface="Times New Roman" panose="02020603050405020304" pitchFamily="18" charset="0"/>
              </a:rPr>
              <a:t>The </a:t>
            </a:r>
            <a:r>
              <a:rPr lang="en-US" sz="9600" b="1" dirty="0">
                <a:effectLst/>
                <a:latin typeface="Arial Rounded MT Bold" panose="020F0704030504030204" pitchFamily="34" charset="0"/>
                <a:ea typeface="Calibri" panose="020F0502020204030204" pitchFamily="34" charset="0"/>
                <a:cs typeface="Times New Roman" panose="02020603050405020304" pitchFamily="18" charset="0"/>
              </a:rPr>
              <a:t>dependence of persons with SCI on </a:t>
            </a:r>
          </a:p>
          <a:p>
            <a:pPr marL="914400" lvl="2" indent="0">
              <a:lnSpc>
                <a:spcPct val="150000"/>
              </a:lnSpc>
              <a:spcBef>
                <a:spcPts val="0"/>
              </a:spcBef>
              <a:spcAft>
                <a:spcPts val="800"/>
              </a:spcAft>
              <a:buNone/>
            </a:pPr>
            <a:r>
              <a:rPr lang="en-US" sz="9600" b="1" dirty="0">
                <a:effectLst/>
                <a:latin typeface="Arial Rounded MT Bold" panose="020F0704030504030204" pitchFamily="34" charset="0"/>
                <a:ea typeface="Calibri" panose="020F0502020204030204" pitchFamily="34" charset="0"/>
                <a:cs typeface="Times New Roman" panose="02020603050405020304" pitchFamily="18" charset="0"/>
              </a:rPr>
              <a:t>1.family members</a:t>
            </a:r>
            <a:r>
              <a:rPr lang="en-US" sz="9600" b="1" dirty="0">
                <a:latin typeface="Arial Rounded MT Bold" panose="020F0704030504030204" pitchFamily="34" charset="0"/>
                <a:ea typeface="Calibri" panose="020F0502020204030204" pitchFamily="34" charset="0"/>
                <a:cs typeface="Times New Roman" panose="02020603050405020304" pitchFamily="18" charset="0"/>
              </a:rPr>
              <a:t> </a:t>
            </a:r>
            <a:r>
              <a:rPr lang="en-US" sz="9600" dirty="0">
                <a:effectLst/>
                <a:latin typeface="Arial Rounded MT Bold" panose="020F0704030504030204" pitchFamily="34" charset="0"/>
                <a:ea typeface="Calibri" panose="020F0502020204030204" pitchFamily="34" charset="0"/>
                <a:cs typeface="Times New Roman" panose="02020603050405020304" pitchFamily="18" charset="0"/>
              </a:rPr>
              <a:t>which causes </a:t>
            </a:r>
            <a:r>
              <a:rPr lang="en-US" sz="9600" b="1" dirty="0">
                <a:effectLst/>
                <a:latin typeface="Arial Rounded MT Bold" panose="020F0704030504030204" pitchFamily="34" charset="0"/>
                <a:ea typeface="Calibri" panose="020F0502020204030204" pitchFamily="34" charset="0"/>
                <a:cs typeface="Times New Roman" panose="02020603050405020304" pitchFamily="18" charset="0"/>
              </a:rPr>
              <a:t>psychological distress</a:t>
            </a:r>
            <a:endParaRPr lang="en-US" sz="9600" b="1" dirty="0">
              <a:latin typeface="Arial Rounded MT Bold" panose="020F0704030504030204" pitchFamily="34" charset="0"/>
              <a:ea typeface="Calibri" panose="020F0502020204030204" pitchFamily="34" charset="0"/>
              <a:cs typeface="Times New Roman" panose="02020603050405020304" pitchFamily="18" charset="0"/>
            </a:endParaRPr>
          </a:p>
          <a:p>
            <a:pPr marL="914400" lvl="2" indent="0">
              <a:lnSpc>
                <a:spcPct val="150000"/>
              </a:lnSpc>
              <a:spcBef>
                <a:spcPts val="0"/>
              </a:spcBef>
              <a:spcAft>
                <a:spcPts val="800"/>
              </a:spcAft>
              <a:buNone/>
            </a:pPr>
            <a:r>
              <a:rPr lang="en-US" sz="9600" dirty="0">
                <a:effectLst/>
                <a:latin typeface="Arial Rounded MT Bold" panose="020F0704030504030204" pitchFamily="34" charset="0"/>
                <a:ea typeface="Calibri" panose="020F0502020204030204" pitchFamily="34" charset="0"/>
                <a:cs typeface="Times New Roman" panose="02020603050405020304" pitchFamily="18" charset="0"/>
              </a:rPr>
              <a:t>2.Unskilled carers from third countries</a:t>
            </a:r>
          </a:p>
          <a:p>
            <a:pPr lvl="2">
              <a:lnSpc>
                <a:spcPct val="150000"/>
              </a:lnSpc>
              <a:spcBef>
                <a:spcPts val="0"/>
              </a:spcBef>
              <a:spcAft>
                <a:spcPts val="800"/>
              </a:spcAft>
              <a:buFont typeface="Wingdings" panose="05000000000000000000" pitchFamily="2" charset="2"/>
              <a:buChar char="Ø"/>
            </a:pPr>
            <a:r>
              <a:rPr lang="en-US" sz="8000" dirty="0">
                <a:latin typeface="Arial Rounded MT Bold" panose="020F0704030504030204" pitchFamily="34" charset="0"/>
              </a:rPr>
              <a:t>Often such personnel abandoned the paraplegic/tetraplegic employer preferring to work as a house cleaner or old person carer with lighter duties</a:t>
            </a:r>
            <a:endParaRPr lang="en-US" sz="80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R="0" lvl="1">
              <a:lnSpc>
                <a:spcPct val="150000"/>
              </a:lnSpc>
              <a:spcBef>
                <a:spcPts val="0"/>
              </a:spcBef>
              <a:spcAft>
                <a:spcPts val="800"/>
              </a:spcAft>
              <a:buFont typeface="Wingdings" panose="05000000000000000000" pitchFamily="2" charset="2"/>
              <a:buChar char="§"/>
            </a:pPr>
            <a:r>
              <a:rPr lang="en-US" sz="9600" dirty="0">
                <a:effectLst/>
                <a:latin typeface="Arial Rounded MT Bold" panose="020F0704030504030204" pitchFamily="34" charset="0"/>
                <a:ea typeface="Calibri" panose="020F0502020204030204" pitchFamily="34" charset="0"/>
                <a:cs typeface="Times New Roman" panose="02020603050405020304" pitchFamily="18" charset="0"/>
              </a:rPr>
              <a:t>The risk of </a:t>
            </a:r>
            <a:r>
              <a:rPr lang="en-US" sz="9600" b="1" dirty="0">
                <a:effectLst/>
                <a:latin typeface="Arial Rounded MT Bold" panose="020F0704030504030204" pitchFamily="34" charset="0"/>
                <a:ea typeface="Calibri" panose="020F0502020204030204" pitchFamily="34" charset="0"/>
                <a:cs typeface="Times New Roman" panose="02020603050405020304" pitchFamily="18" charset="0"/>
              </a:rPr>
              <a:t>institutionalization </a:t>
            </a:r>
          </a:p>
          <a:p>
            <a:pPr marR="0" lvl="1">
              <a:lnSpc>
                <a:spcPct val="150000"/>
              </a:lnSpc>
              <a:spcBef>
                <a:spcPts val="0"/>
              </a:spcBef>
              <a:spcAft>
                <a:spcPts val="800"/>
              </a:spcAft>
              <a:buFont typeface="Wingdings" panose="05000000000000000000" pitchFamily="2" charset="2"/>
              <a:buChar char="§"/>
            </a:pPr>
            <a:r>
              <a:rPr lang="en-US" sz="9600" b="1" dirty="0">
                <a:latin typeface="Arial Rounded MT Bold" panose="020F0704030504030204" pitchFamily="34" charset="0"/>
                <a:ea typeface="Calibri" panose="020F0502020204030204" pitchFamily="34" charset="0"/>
                <a:cs typeface="Times New Roman" panose="02020603050405020304" pitchFamily="18" charset="0"/>
              </a:rPr>
              <a:t>The high cost of services by private companies</a:t>
            </a:r>
            <a:endParaRPr lang="en-US" sz="9600" b="1"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R="0" lvl="1">
              <a:lnSpc>
                <a:spcPct val="150000"/>
              </a:lnSpc>
              <a:spcBef>
                <a:spcPts val="0"/>
              </a:spcBef>
              <a:spcAft>
                <a:spcPts val="800"/>
              </a:spcAft>
              <a:buFont typeface="Wingdings" panose="05000000000000000000" pitchFamily="2" charset="2"/>
              <a:buChar char="§"/>
            </a:pPr>
            <a:r>
              <a:rPr lang="en-US" sz="9600" dirty="0">
                <a:effectLst/>
                <a:latin typeface="Arial Rounded MT Bold" panose="020F0704030504030204" pitchFamily="34" charset="0"/>
                <a:ea typeface="Calibri" panose="020F0502020204030204" pitchFamily="34" charset="0"/>
                <a:cs typeface="Times New Roman" panose="02020603050405020304" pitchFamily="18" charset="0"/>
              </a:rPr>
              <a:t>The increased </a:t>
            </a:r>
            <a:r>
              <a:rPr lang="en-US" sz="9600" b="1" dirty="0">
                <a:effectLst/>
                <a:latin typeface="Arial Rounded MT Bold" panose="020F0704030504030204" pitchFamily="34" charset="0"/>
                <a:ea typeface="Calibri" panose="020F0502020204030204" pitchFamily="34" charset="0"/>
                <a:cs typeface="Times New Roman" panose="02020603050405020304" pitchFamily="18" charset="0"/>
              </a:rPr>
              <a:t>rate of unemployment </a:t>
            </a:r>
            <a:r>
              <a:rPr lang="en-US" sz="9600" dirty="0">
                <a:effectLst/>
                <a:latin typeface="Arial Rounded MT Bold" panose="020F0704030504030204" pitchFamily="34" charset="0"/>
                <a:ea typeface="Calibri" panose="020F0502020204030204" pitchFamily="34" charset="0"/>
                <a:cs typeface="Times New Roman" panose="02020603050405020304" pitchFamily="18" charset="0"/>
              </a:rPr>
              <a:t>in Cyprus</a:t>
            </a:r>
          </a:p>
          <a:p>
            <a:pPr>
              <a:buFont typeface="Wingdings" panose="05000000000000000000" pitchFamily="2" charset="2"/>
              <a:buChar char="§"/>
            </a:pPr>
            <a:endParaRPr lang="en-US" sz="3200" dirty="0"/>
          </a:p>
        </p:txBody>
      </p:sp>
    </p:spTree>
    <p:extLst>
      <p:ext uri="{BB962C8B-B14F-4D97-AF65-F5344CB8AC3E}">
        <p14:creationId xmlns:p14="http://schemas.microsoft.com/office/powerpoint/2010/main" val="275260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1DF266-EE5C-BE9B-2623-986235254522}"/>
              </a:ext>
            </a:extLst>
          </p:cNvPr>
          <p:cNvSpPr>
            <a:spLocks noGrp="1"/>
          </p:cNvSpPr>
          <p:nvPr>
            <p:ph type="title"/>
          </p:nvPr>
        </p:nvSpPr>
        <p:spPr>
          <a:xfrm>
            <a:off x="558165" y="1136155"/>
            <a:ext cx="3200400" cy="4461163"/>
          </a:xfrm>
        </p:spPr>
        <p:txBody>
          <a:bodyPr>
            <a:normAutofit fontScale="90000"/>
          </a:bodyPr>
          <a:lstStyle/>
          <a:p>
            <a:r>
              <a:rPr lang="en-US" sz="5400" dirty="0">
                <a:solidFill>
                  <a:srgbClr val="FFFFFF"/>
                </a:solidFill>
                <a:latin typeface="Tw Cen MT Condensed Extra Bold" panose="020B0803020202020204" pitchFamily="34" charset="0"/>
              </a:rPr>
              <a:t>Main Scope</a:t>
            </a:r>
            <a:br>
              <a:rPr lang="en-US" sz="5400" dirty="0">
                <a:solidFill>
                  <a:srgbClr val="FFFFFF"/>
                </a:solidFill>
                <a:latin typeface="Tw Cen MT Condensed Extra Bold" panose="020B0803020202020204" pitchFamily="34" charset="0"/>
              </a:rPr>
            </a:br>
            <a:br>
              <a:rPr lang="en-US" sz="5400" dirty="0">
                <a:solidFill>
                  <a:srgbClr val="FFFFFF"/>
                </a:solidFill>
                <a:latin typeface="Tw Cen MT Condensed Extra Bold" panose="020B0803020202020204" pitchFamily="34" charset="0"/>
              </a:rPr>
            </a:br>
            <a:r>
              <a:rPr lang="en-US" sz="5400" dirty="0">
                <a:solidFill>
                  <a:srgbClr val="0000FF"/>
                </a:solidFill>
                <a:latin typeface="Tw Cen MT Condensed Extra Bold" panose="020B0803020202020204" pitchFamily="34" charset="0"/>
              </a:rPr>
              <a:t>Offering Home Care Services +</a:t>
            </a:r>
            <a:br>
              <a:rPr lang="en-US" sz="5400" dirty="0">
                <a:solidFill>
                  <a:srgbClr val="0000FF"/>
                </a:solidFill>
                <a:latin typeface="Tw Cen MT Condensed Extra Bold" panose="020B0803020202020204" pitchFamily="34" charset="0"/>
              </a:rPr>
            </a:br>
            <a:r>
              <a:rPr lang="en-US" sz="5400" dirty="0">
                <a:solidFill>
                  <a:srgbClr val="0000FF"/>
                </a:solidFill>
                <a:latin typeface="Tw Cen MT Condensed Extra Bold" panose="020B0803020202020204" pitchFamily="34" charset="0"/>
              </a:rPr>
              <a:t>Personal</a:t>
            </a:r>
            <a:br>
              <a:rPr lang="en-US" sz="5400" dirty="0">
                <a:solidFill>
                  <a:srgbClr val="0000FF"/>
                </a:solidFill>
                <a:latin typeface="Tw Cen MT Condensed Extra Bold" panose="020B0803020202020204" pitchFamily="34" charset="0"/>
              </a:rPr>
            </a:br>
            <a:r>
              <a:rPr lang="en-US" sz="5400" dirty="0">
                <a:solidFill>
                  <a:srgbClr val="0000FF"/>
                </a:solidFill>
                <a:latin typeface="Tw Cen MT Condensed Extra Bold" panose="020B0803020202020204" pitchFamily="34" charset="0"/>
              </a:rPr>
              <a:t>Assistance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82A928E-727F-2666-EDCA-2B8C955ADF37}"/>
              </a:ext>
            </a:extLst>
          </p:cNvPr>
          <p:cNvSpPr>
            <a:spLocks noGrp="1"/>
          </p:cNvSpPr>
          <p:nvPr>
            <p:ph idx="1"/>
          </p:nvPr>
        </p:nvSpPr>
        <p:spPr>
          <a:xfrm>
            <a:off x="3053575" y="733554"/>
            <a:ext cx="8842334" cy="6333451"/>
          </a:xfrm>
        </p:spPr>
        <p:txBody>
          <a:bodyPr anchor="ctr">
            <a:noAutofit/>
          </a:bodyPr>
          <a:lstStyle/>
          <a:p>
            <a:pPr lvl="2">
              <a:lnSpc>
                <a:spcPct val="115000"/>
              </a:lnSpc>
              <a:spcBef>
                <a:spcPts val="0"/>
              </a:spcBef>
              <a:buFont typeface="Wingdings" panose="05000000000000000000" pitchFamily="2" charset="2"/>
              <a:buChar char=""/>
            </a:pPr>
            <a:r>
              <a:rPr lang="en-US" sz="2800" dirty="0">
                <a:latin typeface="Arial Rounded MT Bold" panose="020F0704030504030204" pitchFamily="34" charset="0"/>
                <a:ea typeface="Calibri" panose="020F0502020204030204" pitchFamily="34" charset="0"/>
                <a:cs typeface="Times New Roman" panose="02020603050405020304" pitchFamily="18" charset="0"/>
              </a:rPr>
              <a:t>Offering services to people with SCI to improve quality of their life and to </a:t>
            </a:r>
            <a:r>
              <a:rPr lang="en-GB" sz="2800"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rPr>
              <a:t>live independently.</a:t>
            </a:r>
          </a:p>
          <a:p>
            <a:pPr lvl="3">
              <a:lnSpc>
                <a:spcPct val="115000"/>
              </a:lnSpc>
              <a:spcBef>
                <a:spcPts val="0"/>
              </a:spcBef>
              <a:buFont typeface="Courier New" panose="02070309020205020404" pitchFamily="49" charset="0"/>
              <a:buChar char="o"/>
            </a:pPr>
            <a:r>
              <a:rPr lang="en-GB" sz="2600"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rPr>
              <a:t>Persons with </a:t>
            </a:r>
            <a:r>
              <a:rPr lang="en-US" sz="2600"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rPr>
              <a:t>paraplegia and tetraplegia after spinal cord injury</a:t>
            </a:r>
          </a:p>
          <a:p>
            <a:pPr lvl="3">
              <a:lnSpc>
                <a:spcPct val="115000"/>
              </a:lnSpc>
              <a:spcBef>
                <a:spcPts val="0"/>
              </a:spcBef>
              <a:buFont typeface="Wingdings" panose="05000000000000000000" pitchFamily="2" charset="2"/>
              <a:buChar char="Ø"/>
            </a:pPr>
            <a:r>
              <a:rPr lang="en-US" sz="2600"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rPr>
              <a:t>Exp. to persons with muscular dystrophy</a:t>
            </a:r>
          </a:p>
          <a:p>
            <a:pPr lvl="3">
              <a:lnSpc>
                <a:spcPct val="115000"/>
              </a:lnSpc>
              <a:spcBef>
                <a:spcPts val="0"/>
              </a:spcBef>
              <a:buFont typeface="Wingdings" panose="05000000000000000000" pitchFamily="2" charset="2"/>
              <a:buChar char="Ø"/>
            </a:pPr>
            <a:r>
              <a:rPr lang="en-US" sz="2600"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rPr>
              <a:t>Future plans to cover more </a:t>
            </a:r>
            <a:r>
              <a:rPr lang="en-US" sz="2600" dirty="0" err="1">
                <a:solidFill>
                  <a:prstClr val="black"/>
                </a:solidFill>
                <a:latin typeface="Arial Rounded MT Bold" panose="020F0704030504030204" pitchFamily="34" charset="0"/>
                <a:ea typeface="Calibri" panose="020F0502020204030204" pitchFamily="34" charset="0"/>
                <a:cs typeface="Times New Roman" panose="02020603050405020304" pitchFamily="18" charset="0"/>
              </a:rPr>
              <a:t>PwD</a:t>
            </a:r>
            <a:endParaRPr lang="en-US" sz="2600"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endParaRPr>
          </a:p>
          <a:p>
            <a:pPr marL="914400" lvl="2" indent="0">
              <a:lnSpc>
                <a:spcPct val="115000"/>
              </a:lnSpc>
              <a:spcBef>
                <a:spcPts val="0"/>
              </a:spcBef>
              <a:buNone/>
            </a:pPr>
            <a:endParaRPr lang="en-US" sz="2800"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endParaRPr>
          </a:p>
          <a:p>
            <a:pPr marL="1143000" marR="0" lvl="2" indent="-228600">
              <a:lnSpc>
                <a:spcPct val="115000"/>
              </a:lnSpc>
              <a:spcBef>
                <a:spcPts val="0"/>
              </a:spcBef>
              <a:spcAft>
                <a:spcPts val="0"/>
              </a:spcAft>
              <a:buFont typeface="Wingdings" panose="05000000000000000000" pitchFamily="2" charset="2"/>
              <a:buChar char=""/>
            </a:pP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Provide high quality personal care [toileting/bathing] for persons whom their disability causes bowel and bladder complications that need special care.</a:t>
            </a:r>
          </a:p>
          <a:p>
            <a:pPr marL="914400" marR="0" lvl="2" indent="0">
              <a:lnSpc>
                <a:spcPct val="115000"/>
              </a:lnSpc>
              <a:spcBef>
                <a:spcPts val="0"/>
              </a:spcBef>
              <a:spcAft>
                <a:spcPts val="0"/>
              </a:spcAft>
              <a:buNone/>
            </a:pPr>
            <a:endParaRPr lang="en-US" sz="2800" dirty="0">
              <a:effectLst/>
              <a:latin typeface="Verdana" panose="020B0604030504040204" pitchFamily="34" charset="0"/>
              <a:ea typeface="Calibri" panose="020F0502020204030204" pitchFamily="34"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1632921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1DF266-EE5C-BE9B-2623-986235254522}"/>
              </a:ext>
            </a:extLst>
          </p:cNvPr>
          <p:cNvSpPr>
            <a:spLocks noGrp="1"/>
          </p:cNvSpPr>
          <p:nvPr>
            <p:ph type="title"/>
          </p:nvPr>
        </p:nvSpPr>
        <p:spPr>
          <a:xfrm>
            <a:off x="388293" y="1514196"/>
            <a:ext cx="3200400" cy="2982999"/>
          </a:xfrm>
        </p:spPr>
        <p:txBody>
          <a:bodyPr>
            <a:normAutofit/>
          </a:bodyPr>
          <a:lstStyle/>
          <a:p>
            <a:r>
              <a:rPr lang="en-US" sz="6000" dirty="0">
                <a:solidFill>
                  <a:srgbClr val="FFFFFF"/>
                </a:solidFill>
                <a:latin typeface="Tw Cen MT Condensed Extra Bold" panose="020B0803020202020204" pitchFamily="34" charset="0"/>
              </a:rPr>
              <a:t>Basic Policies</a:t>
            </a:r>
            <a:endParaRPr lang="en-US" sz="6000" dirty="0">
              <a:solidFill>
                <a:srgbClr val="0000FF"/>
              </a:solidFill>
              <a:latin typeface="Tw Cen MT Condensed Extra Bold" panose="020B0803020202020204" pitchFamily="34" charset="0"/>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DA726672-FD04-59D3-2019-6A5637FE71D9}"/>
              </a:ext>
            </a:extLst>
          </p:cNvPr>
          <p:cNvSpPr>
            <a:spLocks noGrp="1"/>
          </p:cNvSpPr>
          <p:nvPr>
            <p:ph idx="1"/>
          </p:nvPr>
        </p:nvSpPr>
        <p:spPr>
          <a:xfrm>
            <a:off x="2770050" y="911677"/>
            <a:ext cx="8601129" cy="5384619"/>
          </a:xfrm>
        </p:spPr>
        <p:txBody>
          <a:bodyPr>
            <a:noAutofit/>
          </a:bodyPr>
          <a:lstStyle/>
          <a:p>
            <a:pPr>
              <a:buFont typeface="Wingdings" panose="05000000000000000000" pitchFamily="2" charset="2"/>
              <a:buChar char="Ø"/>
            </a:pPr>
            <a:r>
              <a:rPr lang="en-US" dirty="0">
                <a:latin typeface="Arial Rounded MT Bold" panose="020F0704030504030204" pitchFamily="34" charset="0"/>
              </a:rPr>
              <a:t>A Social Worker in collaboration with a nurse are using an evaluation tool in order to estimate the needs of each interested member</a:t>
            </a:r>
          </a:p>
          <a:p>
            <a:pPr marL="0" indent="0">
              <a:buNone/>
            </a:pPr>
            <a:r>
              <a:rPr lang="en-US" dirty="0">
                <a:latin typeface="Arial Rounded MT Bold" panose="020F0704030504030204" pitchFamily="34" charset="0"/>
              </a:rPr>
              <a:t> </a:t>
            </a:r>
          </a:p>
          <a:p>
            <a:pPr>
              <a:buFont typeface="Wingdings" panose="05000000000000000000" pitchFamily="2" charset="2"/>
              <a:buChar char="Ø"/>
            </a:pPr>
            <a:r>
              <a:rPr lang="en-US" dirty="0">
                <a:latin typeface="Arial Rounded MT Bold" panose="020F0704030504030204" pitchFamily="34" charset="0"/>
              </a:rPr>
              <a:t>We plan to staff the team with an OT [Occupational Therapist] as well</a:t>
            </a:r>
          </a:p>
          <a:p>
            <a:pPr marL="0" indent="0">
              <a:buNone/>
            </a:pPr>
            <a:endParaRPr lang="en-US" dirty="0">
              <a:latin typeface="Arial Rounded MT Bold" panose="020F0704030504030204" pitchFamily="34" charset="0"/>
            </a:endParaRPr>
          </a:p>
          <a:p>
            <a:pPr>
              <a:buFont typeface="Wingdings" panose="05000000000000000000" pitchFamily="2" charset="2"/>
              <a:buChar char="Ø"/>
            </a:pPr>
            <a:r>
              <a:rPr lang="en-US" dirty="0">
                <a:latin typeface="Arial Rounded MT Bold" panose="020F0704030504030204" pitchFamily="34" charset="0"/>
              </a:rPr>
              <a:t>Paraplegics are eligible for 3hrs/day and Tetraplegics 6hrs/day, in special cases duration can be increased</a:t>
            </a:r>
          </a:p>
        </p:txBody>
      </p:sp>
    </p:spTree>
    <p:extLst>
      <p:ext uri="{BB962C8B-B14F-4D97-AF65-F5344CB8AC3E}">
        <p14:creationId xmlns:p14="http://schemas.microsoft.com/office/powerpoint/2010/main" val="3894627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1DF266-EE5C-BE9B-2623-986235254522}"/>
              </a:ext>
            </a:extLst>
          </p:cNvPr>
          <p:cNvSpPr>
            <a:spLocks noGrp="1"/>
          </p:cNvSpPr>
          <p:nvPr>
            <p:ph type="title"/>
          </p:nvPr>
        </p:nvSpPr>
        <p:spPr>
          <a:xfrm>
            <a:off x="388293" y="1514196"/>
            <a:ext cx="3200400" cy="2982999"/>
          </a:xfrm>
        </p:spPr>
        <p:txBody>
          <a:bodyPr>
            <a:normAutofit/>
          </a:bodyPr>
          <a:lstStyle/>
          <a:p>
            <a:r>
              <a:rPr lang="en-US" sz="6000" dirty="0">
                <a:solidFill>
                  <a:srgbClr val="FFFFFF"/>
                </a:solidFill>
                <a:latin typeface="Tw Cen MT Condensed Extra Bold" panose="020B0803020202020204" pitchFamily="34" charset="0"/>
              </a:rPr>
              <a:t>Basic Policies</a:t>
            </a:r>
            <a:endParaRPr lang="en-US" sz="6000" dirty="0">
              <a:solidFill>
                <a:srgbClr val="0000FF"/>
              </a:solidFill>
              <a:latin typeface="Tw Cen MT Condensed Extra Bold" panose="020B0803020202020204" pitchFamily="34" charset="0"/>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DA726672-FD04-59D3-2019-6A5637FE71D9}"/>
              </a:ext>
            </a:extLst>
          </p:cNvPr>
          <p:cNvSpPr>
            <a:spLocks noGrp="1"/>
          </p:cNvSpPr>
          <p:nvPr>
            <p:ph idx="1"/>
          </p:nvPr>
        </p:nvSpPr>
        <p:spPr>
          <a:xfrm>
            <a:off x="2857135" y="1172935"/>
            <a:ext cx="8601129" cy="4351338"/>
          </a:xfrm>
        </p:spPr>
        <p:txBody>
          <a:bodyPr>
            <a:noAutofit/>
          </a:bodyPr>
          <a:lstStyle/>
          <a:p>
            <a:pPr>
              <a:buFont typeface="Wingdings" panose="05000000000000000000" pitchFamily="2" charset="2"/>
              <a:buChar char="Ø"/>
            </a:pPr>
            <a:r>
              <a:rPr lang="en-US" dirty="0">
                <a:latin typeface="Arial Rounded MT Bold" panose="020F0704030504030204" pitchFamily="34" charset="0"/>
              </a:rPr>
              <a:t>No age restriction for members to apply and receive services</a:t>
            </a:r>
          </a:p>
          <a:p>
            <a:pPr marL="0" indent="0">
              <a:buNone/>
            </a:pPr>
            <a:endParaRPr lang="en-US" dirty="0">
              <a:latin typeface="Arial Rounded MT Bold" panose="020F0704030504030204" pitchFamily="34" charset="0"/>
            </a:endParaRPr>
          </a:p>
          <a:p>
            <a:pPr>
              <a:buFont typeface="Wingdings" panose="05000000000000000000" pitchFamily="2" charset="2"/>
              <a:buChar char="Ø"/>
            </a:pPr>
            <a:r>
              <a:rPr lang="en-US" dirty="0">
                <a:latin typeface="Arial Rounded MT Bold" panose="020F0704030504030204" pitchFamily="34" charset="0"/>
              </a:rPr>
              <a:t>The service is not offered as a primary care option but supportive to the adjustments of our members</a:t>
            </a:r>
          </a:p>
          <a:p>
            <a:pPr marL="0" indent="0">
              <a:buNone/>
            </a:pPr>
            <a:endParaRPr lang="en-US" dirty="0">
              <a:latin typeface="Arial Rounded MT Bold" panose="020F0704030504030204" pitchFamily="34" charset="0"/>
            </a:endParaRPr>
          </a:p>
          <a:p>
            <a:pPr>
              <a:buFont typeface="Wingdings" panose="05000000000000000000" pitchFamily="2" charset="2"/>
              <a:buChar char="Ø"/>
            </a:pPr>
            <a:r>
              <a:rPr lang="en-US" dirty="0">
                <a:latin typeface="Arial Rounded MT Bold" panose="020F0704030504030204" pitchFamily="34" charset="0"/>
              </a:rPr>
              <a:t>We employ 2nd degree relatives but not as personal carer/assistant of the relative</a:t>
            </a:r>
            <a:endParaRPr lang="en-GB" dirty="0">
              <a:latin typeface="Arial Rounded MT Bold" panose="020F0704030504030204" pitchFamily="34" charset="0"/>
            </a:endParaRPr>
          </a:p>
        </p:txBody>
      </p:sp>
    </p:spTree>
    <p:extLst>
      <p:ext uri="{BB962C8B-B14F-4D97-AF65-F5344CB8AC3E}">
        <p14:creationId xmlns:p14="http://schemas.microsoft.com/office/powerpoint/2010/main" val="820590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1DF266-EE5C-BE9B-2623-986235254522}"/>
              </a:ext>
            </a:extLst>
          </p:cNvPr>
          <p:cNvSpPr>
            <a:spLocks noGrp="1"/>
          </p:cNvSpPr>
          <p:nvPr>
            <p:ph type="title"/>
          </p:nvPr>
        </p:nvSpPr>
        <p:spPr>
          <a:xfrm>
            <a:off x="56357" y="1445822"/>
            <a:ext cx="4457700" cy="4461163"/>
          </a:xfrm>
        </p:spPr>
        <p:txBody>
          <a:bodyPr>
            <a:normAutofit/>
          </a:bodyPr>
          <a:lstStyle/>
          <a:p>
            <a:r>
              <a:rPr lang="en-US" sz="5400" dirty="0">
                <a:solidFill>
                  <a:srgbClr val="FFFFFF"/>
                </a:solidFill>
                <a:latin typeface="Tw Cen MT Condensed Extra Bold" panose="020B0803020202020204" pitchFamily="34" charset="0"/>
              </a:rPr>
              <a:t>Supplementary  Scope/</a:t>
            </a:r>
            <a:br>
              <a:rPr lang="en-US" sz="5400" dirty="0">
                <a:solidFill>
                  <a:srgbClr val="FFFFFF"/>
                </a:solidFill>
                <a:latin typeface="Tw Cen MT Condensed Extra Bold" panose="020B0803020202020204" pitchFamily="34" charset="0"/>
              </a:rPr>
            </a:br>
            <a:r>
              <a:rPr lang="en-US" sz="5400" b="1" dirty="0">
                <a:solidFill>
                  <a:srgbClr val="0000FF"/>
                </a:solidFill>
                <a:latin typeface="Tw Cen MT Condensed Extra Bold" panose="020B0803020202020204" pitchFamily="34" charset="0"/>
              </a:rPr>
              <a:t>Work opportunities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82A928E-727F-2666-EDCA-2B8C955ADF37}"/>
              </a:ext>
            </a:extLst>
          </p:cNvPr>
          <p:cNvSpPr>
            <a:spLocks noGrp="1"/>
          </p:cNvSpPr>
          <p:nvPr>
            <p:ph idx="1"/>
          </p:nvPr>
        </p:nvSpPr>
        <p:spPr>
          <a:xfrm>
            <a:off x="3602373" y="101600"/>
            <a:ext cx="7896058" cy="6229531"/>
          </a:xfrm>
        </p:spPr>
        <p:txBody>
          <a:bodyPr anchor="ctr">
            <a:noAutofit/>
          </a:bodyPr>
          <a:lstStyle/>
          <a:p>
            <a:pPr marL="914400" marR="0" lvl="2" indent="0">
              <a:lnSpc>
                <a:spcPct val="115000"/>
              </a:lnSpc>
              <a:spcBef>
                <a:spcPts val="0"/>
              </a:spcBef>
              <a:spcAft>
                <a:spcPts val="800"/>
              </a:spcAft>
              <a:buNone/>
            </a:pPr>
            <a:endParaRPr lang="en-US" sz="2800" dirty="0">
              <a:effectLst/>
              <a:latin typeface="Verdana" panose="020B0604030504040204" pitchFamily="34" charset="0"/>
              <a:ea typeface="Calibri" panose="020F0502020204030204" pitchFamily="34" charset="0"/>
              <a:cs typeface="Times New Roman" panose="02020603050405020304" pitchFamily="18" charset="0"/>
            </a:endParaRPr>
          </a:p>
          <a:p>
            <a:pPr lvl="2">
              <a:lnSpc>
                <a:spcPct val="115000"/>
              </a:lnSpc>
              <a:spcBef>
                <a:spcPts val="0"/>
              </a:spcBef>
              <a:spcAft>
                <a:spcPts val="800"/>
              </a:spcAft>
              <a:buFont typeface="Wingdings" panose="05000000000000000000" pitchFamily="2" charset="2"/>
              <a:buChar char="§"/>
            </a:pP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Created a new profession in Cyprus.</a:t>
            </a:r>
          </a:p>
          <a:p>
            <a:pPr lvl="2">
              <a:lnSpc>
                <a:spcPct val="115000"/>
              </a:lnSpc>
              <a:spcBef>
                <a:spcPts val="0"/>
              </a:spcBef>
              <a:spcAft>
                <a:spcPts val="800"/>
              </a:spcAft>
              <a:buFont typeface="Wingdings" panose="05000000000000000000" pitchFamily="2" charset="2"/>
              <a:buChar char="§"/>
            </a:pPr>
            <a:r>
              <a:rPr lang="en-US" sz="2800" dirty="0">
                <a:latin typeface="Arial Rounded MT Bold" panose="020F0704030504030204" pitchFamily="34" charset="0"/>
                <a:ea typeface="Calibri" panose="020F0502020204030204" pitchFamily="34" charset="0"/>
                <a:cs typeface="Times New Roman" panose="02020603050405020304" pitchFamily="18" charset="0"/>
              </a:rPr>
              <a:t>Training material was according to our needs and demands and we can monitor the training.</a:t>
            </a:r>
            <a:endParaRPr lang="en-US" sz="28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1143000" marR="0" lvl="2" indent="-228600">
              <a:lnSpc>
                <a:spcPct val="115000"/>
              </a:lnSpc>
              <a:spcBef>
                <a:spcPts val="0"/>
              </a:spcBef>
              <a:spcAft>
                <a:spcPts val="800"/>
              </a:spcAft>
              <a:buFont typeface="Wingdings" panose="05000000000000000000" pitchFamily="2" charset="2"/>
              <a:buChar char=""/>
            </a:pP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Provides job opportunities to unemployed people</a:t>
            </a:r>
            <a:r>
              <a:rPr lang="en-US" sz="2800" dirty="0">
                <a:latin typeface="Arial Rounded MT Bold" panose="020F0704030504030204" pitchFamily="34" charset="0"/>
                <a:ea typeface="Calibri" panose="020F0502020204030204" pitchFamily="34" charset="0"/>
                <a:cs typeface="Times New Roman" panose="02020603050405020304" pitchFamily="18" charset="0"/>
              </a:rPr>
              <a:t> even to people who did not graduate secondary education.</a:t>
            </a:r>
          </a:p>
          <a:p>
            <a:pPr marL="1143000" marR="0" lvl="2" indent="-228600">
              <a:lnSpc>
                <a:spcPct val="115000"/>
              </a:lnSpc>
              <a:spcBef>
                <a:spcPts val="0"/>
              </a:spcBef>
              <a:spcAft>
                <a:spcPts val="800"/>
              </a:spcAft>
              <a:buFont typeface="Wingdings" panose="05000000000000000000" pitchFamily="2" charset="2"/>
              <a:buChar char=""/>
            </a:pPr>
            <a:r>
              <a:rPr lang="en-US" sz="2800" dirty="0">
                <a:solidFill>
                  <a:srgbClr val="0000FF"/>
                </a:solidFill>
                <a:latin typeface="Arial Rounded MT Bold" panose="020F0704030504030204" pitchFamily="34" charset="0"/>
                <a:cs typeface="Times New Roman" panose="02020603050405020304" pitchFamily="18" charset="0"/>
              </a:rPr>
              <a:t>Starting salary is €1.300/month while minimum salary by law in Cyprus is €940/month</a:t>
            </a:r>
            <a:endParaRPr lang="en-US" dirty="0">
              <a:solidFill>
                <a:srgbClr val="0000FF"/>
              </a:solidFill>
            </a:endParaRPr>
          </a:p>
        </p:txBody>
      </p:sp>
    </p:spTree>
    <p:extLst>
      <p:ext uri="{BB962C8B-B14F-4D97-AF65-F5344CB8AC3E}">
        <p14:creationId xmlns:p14="http://schemas.microsoft.com/office/powerpoint/2010/main" val="1626040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1DF266-EE5C-BE9B-2623-986235254522}"/>
              </a:ext>
            </a:extLst>
          </p:cNvPr>
          <p:cNvSpPr>
            <a:spLocks noGrp="1"/>
          </p:cNvSpPr>
          <p:nvPr>
            <p:ph type="title"/>
          </p:nvPr>
        </p:nvSpPr>
        <p:spPr>
          <a:xfrm>
            <a:off x="56357" y="1428405"/>
            <a:ext cx="4457700" cy="4461163"/>
          </a:xfrm>
        </p:spPr>
        <p:txBody>
          <a:bodyPr>
            <a:normAutofit/>
          </a:bodyPr>
          <a:lstStyle/>
          <a:p>
            <a:r>
              <a:rPr lang="en-US" sz="5400" dirty="0">
                <a:solidFill>
                  <a:srgbClr val="FFFFFF"/>
                </a:solidFill>
                <a:latin typeface="Tw Cen MT Condensed Extra Bold" panose="020B0803020202020204" pitchFamily="34" charset="0"/>
              </a:rPr>
              <a:t>Supplementary  Scope/</a:t>
            </a:r>
            <a:br>
              <a:rPr lang="en-US" sz="5400" dirty="0">
                <a:solidFill>
                  <a:srgbClr val="FFFFFF"/>
                </a:solidFill>
                <a:latin typeface="Tw Cen MT Condensed Extra Bold" panose="020B0803020202020204" pitchFamily="34" charset="0"/>
              </a:rPr>
            </a:br>
            <a:r>
              <a:rPr lang="en-US" sz="5400" b="1" dirty="0">
                <a:solidFill>
                  <a:srgbClr val="0000FF"/>
                </a:solidFill>
                <a:latin typeface="Tw Cen MT Condensed Extra Bold" panose="020B0803020202020204" pitchFamily="34" charset="0"/>
              </a:rPr>
              <a:t>Work opportunities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82A928E-727F-2666-EDCA-2B8C955ADF37}"/>
              </a:ext>
            </a:extLst>
          </p:cNvPr>
          <p:cNvSpPr>
            <a:spLocks noGrp="1"/>
          </p:cNvSpPr>
          <p:nvPr>
            <p:ph idx="1"/>
          </p:nvPr>
        </p:nvSpPr>
        <p:spPr>
          <a:xfrm>
            <a:off x="3602373" y="890055"/>
            <a:ext cx="7896058" cy="4461163"/>
          </a:xfrm>
        </p:spPr>
        <p:txBody>
          <a:bodyPr anchor="ctr">
            <a:noAutofit/>
          </a:bodyPr>
          <a:lstStyle/>
          <a:p>
            <a:pPr marL="1143000" marR="0" lvl="2" indent="-228600">
              <a:lnSpc>
                <a:spcPct val="115000"/>
              </a:lnSpc>
              <a:spcBef>
                <a:spcPts val="0"/>
              </a:spcBef>
              <a:spcAft>
                <a:spcPts val="800"/>
              </a:spcAft>
              <a:buFont typeface="Wingdings" panose="05000000000000000000" pitchFamily="2" charset="2"/>
              <a:buChar char=""/>
            </a:pP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The family members of persons with SCI can be employed elsewhere since their relative is not anymore fully dependent on them or can enjoy more personal time.</a:t>
            </a:r>
            <a:endParaRPr lang="el-GR" sz="2800" dirty="0">
              <a:effectLst/>
              <a:ea typeface="Calibri" panose="020F0502020204030204" pitchFamily="34" charset="0"/>
              <a:cs typeface="Times New Roman" panose="02020603050405020304" pitchFamily="18" charset="0"/>
            </a:endParaRPr>
          </a:p>
          <a:p>
            <a:pPr marL="914400" marR="0" lvl="2" indent="0">
              <a:lnSpc>
                <a:spcPct val="115000"/>
              </a:lnSpc>
              <a:spcBef>
                <a:spcPts val="0"/>
              </a:spcBef>
              <a:spcAft>
                <a:spcPts val="800"/>
              </a:spcAft>
              <a:buNone/>
            </a:pPr>
            <a:endParaRPr lang="el-GR" sz="2800" dirty="0">
              <a:ea typeface="Calibri" panose="020F0502020204030204" pitchFamily="34" charset="0"/>
              <a:cs typeface="Times New Roman" panose="02020603050405020304" pitchFamily="18" charset="0"/>
            </a:endParaRPr>
          </a:p>
          <a:p>
            <a:pPr marL="914400" marR="0" lvl="2" indent="0">
              <a:lnSpc>
                <a:spcPct val="115000"/>
              </a:lnSpc>
              <a:spcBef>
                <a:spcPts val="0"/>
              </a:spcBef>
              <a:spcAft>
                <a:spcPts val="800"/>
              </a:spcAft>
              <a:buNone/>
            </a:pPr>
            <a:endParaRPr lang="en-US" sz="2000" dirty="0">
              <a:effectLst/>
              <a:latin typeface="Verdana" panose="020B0604030504040204" pitchFamily="34" charset="0"/>
              <a:ea typeface="Calibri" panose="020F0502020204030204" pitchFamily="34" charset="0"/>
              <a:cs typeface="Times New Roman" panose="02020603050405020304" pitchFamily="18" charset="0"/>
            </a:endParaRPr>
          </a:p>
          <a:p>
            <a:pPr marL="1143000" marR="0" lvl="2" indent="-228600">
              <a:lnSpc>
                <a:spcPct val="115000"/>
              </a:lnSpc>
              <a:spcBef>
                <a:spcPts val="0"/>
              </a:spcBef>
              <a:spcAft>
                <a:spcPts val="800"/>
              </a:spcAft>
              <a:buFont typeface="Wingdings" panose="05000000000000000000" pitchFamily="2" charset="2"/>
              <a:buChar char=""/>
            </a:pPr>
            <a:endParaRPr lang="en-US" sz="2800" dirty="0">
              <a:effectLst/>
              <a:latin typeface="Verdana" panose="020B0604030504040204" pitchFamily="34" charset="0"/>
              <a:ea typeface="Calibri" panose="020F0502020204030204" pitchFamily="34" charset="0"/>
              <a:cs typeface="Times New Roman" panose="02020603050405020304" pitchFamily="18" charset="0"/>
            </a:endParaRPr>
          </a:p>
          <a:p>
            <a:endParaRPr lang="en-US" dirty="0"/>
          </a:p>
        </p:txBody>
      </p:sp>
      <p:sp>
        <p:nvSpPr>
          <p:cNvPr id="4" name="TextBox 3">
            <a:extLst>
              <a:ext uri="{FF2B5EF4-FFF2-40B4-BE49-F238E27FC236}">
                <a16:creationId xmlns:a16="http://schemas.microsoft.com/office/drawing/2014/main" id="{AF014EB6-3F1F-F8D9-AEEC-DE108A482665}"/>
              </a:ext>
            </a:extLst>
          </p:cNvPr>
          <p:cNvSpPr txBox="1"/>
          <p:nvPr/>
        </p:nvSpPr>
        <p:spPr>
          <a:xfrm>
            <a:off x="4823530" y="3751954"/>
            <a:ext cx="6253773" cy="2523768"/>
          </a:xfrm>
          <a:prstGeom prst="rect">
            <a:avLst/>
          </a:prstGeom>
          <a:noFill/>
        </p:spPr>
        <p:txBody>
          <a:bodyPr wrap="square" rtlCol="0">
            <a:spAutoFit/>
          </a:bodyPr>
          <a:lstStyle/>
          <a:p>
            <a:pPr algn="just"/>
            <a:r>
              <a:rPr lang="en-US" sz="2800" dirty="0">
                <a:solidFill>
                  <a:srgbClr val="0000FF"/>
                </a:solidFill>
                <a:effectLst/>
                <a:latin typeface="Tw Cen MT" panose="020B0602020104020603" pitchFamily="34" charset="0"/>
                <a:ea typeface="Calibri" panose="020F0502020204030204" pitchFamily="34" charset="0"/>
                <a:cs typeface="Times New Roman" panose="02020603050405020304" pitchFamily="18" charset="0"/>
              </a:rPr>
              <a:t>The program/project has reduced </a:t>
            </a:r>
            <a:r>
              <a:rPr lang="en-US" sz="2800" dirty="0">
                <a:solidFill>
                  <a:srgbClr val="0000FF"/>
                </a:solidFill>
                <a:latin typeface="Tw Cen MT" panose="020B0602020104020603" pitchFamily="34" charset="0"/>
                <a:ea typeface="Calibri" panose="020F0502020204030204" pitchFamily="34" charset="0"/>
                <a:cs typeface="Times New Roman" panose="02020603050405020304" pitchFamily="18" charset="0"/>
              </a:rPr>
              <a:t>the</a:t>
            </a:r>
            <a:r>
              <a:rPr lang="en-US" sz="2800" dirty="0">
                <a:solidFill>
                  <a:srgbClr val="0000FF"/>
                </a:solidFill>
                <a:effectLst/>
                <a:latin typeface="Tw Cen MT" panose="020B0602020104020603" pitchFamily="34" charset="0"/>
                <a:ea typeface="Calibri" panose="020F0502020204030204" pitchFamily="34" charset="0"/>
                <a:cs typeface="Times New Roman" panose="02020603050405020304" pitchFamily="18" charset="0"/>
              </a:rPr>
              <a:t> dependence on personnel from third-countries while, at the same time, providing employment opportunities to residents of Cyprus /European citizens.</a:t>
            </a:r>
          </a:p>
          <a:p>
            <a:endParaRPr lang="en-GB" dirty="0"/>
          </a:p>
        </p:txBody>
      </p:sp>
    </p:spTree>
    <p:extLst>
      <p:ext uri="{BB962C8B-B14F-4D97-AF65-F5344CB8AC3E}">
        <p14:creationId xmlns:p14="http://schemas.microsoft.com/office/powerpoint/2010/main" val="200545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1DF266-EE5C-BE9B-2623-986235254522}"/>
              </a:ext>
            </a:extLst>
          </p:cNvPr>
          <p:cNvSpPr>
            <a:spLocks noGrp="1"/>
          </p:cNvSpPr>
          <p:nvPr>
            <p:ph type="title"/>
          </p:nvPr>
        </p:nvSpPr>
        <p:spPr>
          <a:xfrm>
            <a:off x="686834" y="1153572"/>
            <a:ext cx="3200400" cy="4461163"/>
          </a:xfrm>
        </p:spPr>
        <p:txBody>
          <a:bodyPr>
            <a:normAutofit/>
          </a:bodyPr>
          <a:lstStyle/>
          <a:p>
            <a:r>
              <a:rPr lang="en-US" sz="5400" dirty="0">
                <a:solidFill>
                  <a:srgbClr val="FFFFFF"/>
                </a:solidFill>
                <a:latin typeface="Tw Cen MT Condensed Extra Bold" panose="020B0803020202020204" pitchFamily="34" charset="0"/>
              </a:rPr>
              <a:t>Main Scope</a:t>
            </a:r>
            <a:br>
              <a:rPr lang="en-US" sz="5400" dirty="0">
                <a:solidFill>
                  <a:srgbClr val="FFFFFF"/>
                </a:solidFill>
                <a:latin typeface="Tw Cen MT Condensed Extra Bold" panose="020B0803020202020204" pitchFamily="34" charset="0"/>
              </a:rPr>
            </a:br>
            <a:br>
              <a:rPr lang="en-US" sz="5400" dirty="0">
                <a:solidFill>
                  <a:srgbClr val="FFFFFF"/>
                </a:solidFill>
                <a:latin typeface="Tw Cen MT Condensed Extra Bold" panose="020B0803020202020204" pitchFamily="34" charset="0"/>
              </a:rPr>
            </a:br>
            <a:r>
              <a:rPr lang="en-US" sz="5400" dirty="0">
                <a:solidFill>
                  <a:srgbClr val="0000FF"/>
                </a:solidFill>
                <a:latin typeface="Tw Cen MT Condensed Extra Bold" panose="020B0803020202020204" pitchFamily="34" charset="0"/>
              </a:rPr>
              <a:t>Inclusion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82A928E-727F-2666-EDCA-2B8C955ADF37}"/>
              </a:ext>
            </a:extLst>
          </p:cNvPr>
          <p:cNvSpPr>
            <a:spLocks noGrp="1"/>
          </p:cNvSpPr>
          <p:nvPr>
            <p:ph idx="1"/>
          </p:nvPr>
        </p:nvSpPr>
        <p:spPr>
          <a:xfrm>
            <a:off x="3469408" y="115888"/>
            <a:ext cx="7896058" cy="6958012"/>
          </a:xfrm>
        </p:spPr>
        <p:txBody>
          <a:bodyPr anchor="ctr">
            <a:noAutofit/>
          </a:bodyPr>
          <a:lstStyle/>
          <a:p>
            <a:pPr marL="1143000" marR="0" lvl="2" indent="-228600">
              <a:lnSpc>
                <a:spcPct val="115000"/>
              </a:lnSpc>
              <a:spcBef>
                <a:spcPts val="0"/>
              </a:spcBef>
              <a:spcAft>
                <a:spcPts val="0"/>
              </a:spcAft>
              <a:buFont typeface="Wingdings" panose="05000000000000000000" pitchFamily="2" charset="2"/>
              <a:buChar char=""/>
            </a:pP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Utilization of the service by persons with SCI to increase the opportunities of participation in various aspects of life</a:t>
            </a:r>
            <a:r>
              <a:rPr lang="en-US" sz="2800" dirty="0">
                <a:latin typeface="Arial Rounded MT Bold" panose="020F0704030504030204" pitchFamily="34" charset="0"/>
                <a:ea typeface="Calibri" panose="020F0502020204030204" pitchFamily="34" charset="0"/>
                <a:cs typeface="Times New Roman" panose="02020603050405020304" pitchFamily="18" charset="0"/>
              </a:rPr>
              <a:t> including</a:t>
            </a: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a:t>
            </a:r>
          </a:p>
          <a:p>
            <a:pPr marL="1600200" marR="0" lvl="3" indent="-228600">
              <a:lnSpc>
                <a:spcPct val="115000"/>
              </a:lnSpc>
              <a:spcBef>
                <a:spcPts val="0"/>
              </a:spcBef>
              <a:spcAft>
                <a:spcPts val="0"/>
              </a:spcAft>
              <a:buFont typeface="Symbol" panose="05050102010706020507" pitchFamily="18" charset="2"/>
              <a:buChar char=""/>
            </a:pPr>
            <a:r>
              <a:rPr lang="en-GB" sz="2800" dirty="0">
                <a:effectLst/>
                <a:latin typeface="Arial Rounded MT Bold" panose="020F0704030504030204" pitchFamily="34" charset="0"/>
                <a:ea typeface="Calibri" panose="020F0502020204030204" pitchFamily="34" charset="0"/>
                <a:cs typeface="Times New Roman" panose="02020603050405020304" pitchFamily="18" charset="0"/>
              </a:rPr>
              <a:t>Social</a:t>
            </a:r>
            <a:endParaRPr lang="en-US" sz="28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1600200" marR="0" lvl="3" indent="-228600">
              <a:lnSpc>
                <a:spcPct val="115000"/>
              </a:lnSpc>
              <a:spcBef>
                <a:spcPts val="0"/>
              </a:spcBef>
              <a:spcAft>
                <a:spcPts val="0"/>
              </a:spcAft>
              <a:buFont typeface="Symbol" panose="05050102010706020507" pitchFamily="18" charset="2"/>
              <a:buChar char=""/>
            </a:pPr>
            <a:r>
              <a:rPr lang="en-GB" sz="2800" dirty="0">
                <a:effectLst/>
                <a:latin typeface="Arial Rounded MT Bold" panose="020F0704030504030204" pitchFamily="34" charset="0"/>
                <a:ea typeface="Calibri" panose="020F0502020204030204" pitchFamily="34" charset="0"/>
                <a:cs typeface="Times New Roman" panose="02020603050405020304" pitchFamily="18" charset="0"/>
              </a:rPr>
              <a:t>Cultural </a:t>
            </a:r>
            <a:endParaRPr lang="en-US" sz="28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1600200" marR="0" lvl="3" indent="-228600">
              <a:lnSpc>
                <a:spcPct val="115000"/>
              </a:lnSpc>
              <a:spcBef>
                <a:spcPts val="0"/>
              </a:spcBef>
              <a:spcAft>
                <a:spcPts val="0"/>
              </a:spcAft>
              <a:buFont typeface="Symbol" panose="05050102010706020507" pitchFamily="18" charset="2"/>
              <a:buChar char=""/>
            </a:pPr>
            <a:r>
              <a:rPr lang="en-GB" sz="2800" dirty="0">
                <a:effectLst/>
                <a:latin typeface="Arial Rounded MT Bold" panose="020F0704030504030204" pitchFamily="34" charset="0"/>
                <a:ea typeface="Calibri" panose="020F0502020204030204" pitchFamily="34" charset="0"/>
                <a:cs typeface="Times New Roman" panose="02020603050405020304" pitchFamily="18" charset="0"/>
              </a:rPr>
              <a:t>Sports and Leisure</a:t>
            </a:r>
            <a:endParaRPr lang="en-US" sz="28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1600200" marR="0" lvl="3" indent="-228600">
              <a:lnSpc>
                <a:spcPct val="115000"/>
              </a:lnSpc>
              <a:spcBef>
                <a:spcPts val="0"/>
              </a:spcBef>
              <a:spcAft>
                <a:spcPts val="0"/>
              </a:spcAft>
              <a:buFont typeface="Symbol" panose="05050102010706020507" pitchFamily="18" charset="2"/>
              <a:buChar char=""/>
            </a:pPr>
            <a:r>
              <a:rPr lang="en-GB" sz="2800" dirty="0">
                <a:effectLst/>
                <a:latin typeface="Arial Rounded MT Bold" panose="020F0704030504030204" pitchFamily="34" charset="0"/>
                <a:ea typeface="Calibri" panose="020F0502020204030204" pitchFamily="34" charset="0"/>
                <a:cs typeface="Times New Roman" panose="02020603050405020304" pitchFamily="18" charset="0"/>
              </a:rPr>
              <a:t>Healthcare services</a:t>
            </a:r>
          </a:p>
          <a:p>
            <a:pPr marL="1600200" marR="0" lvl="3" indent="-228600">
              <a:lnSpc>
                <a:spcPct val="115000"/>
              </a:lnSpc>
              <a:spcBef>
                <a:spcPts val="0"/>
              </a:spcBef>
              <a:spcAft>
                <a:spcPts val="0"/>
              </a:spcAft>
              <a:buFont typeface="Symbol" panose="05050102010706020507" pitchFamily="18" charset="2"/>
              <a:buChar char=""/>
            </a:pPr>
            <a:r>
              <a:rPr lang="en-GB" sz="2800" dirty="0">
                <a:effectLst/>
                <a:latin typeface="Arial Rounded MT Bold" panose="020F0704030504030204" pitchFamily="34" charset="0"/>
                <a:ea typeface="Calibri" panose="020F0502020204030204" pitchFamily="34" charset="0"/>
                <a:cs typeface="Times New Roman" panose="02020603050405020304" pitchFamily="18" charset="0"/>
              </a:rPr>
              <a:t>Education</a:t>
            </a:r>
          </a:p>
          <a:p>
            <a:pPr marL="1371600" marR="0" lvl="3" indent="0">
              <a:lnSpc>
                <a:spcPct val="115000"/>
              </a:lnSpc>
              <a:spcBef>
                <a:spcPts val="0"/>
              </a:spcBef>
              <a:spcAft>
                <a:spcPts val="0"/>
              </a:spcAft>
              <a:buNone/>
            </a:pPr>
            <a:endParaRPr lang="en-US" sz="28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1143000" marR="0" lvl="2" indent="-228600">
              <a:lnSpc>
                <a:spcPct val="115000"/>
              </a:lnSpc>
              <a:spcBef>
                <a:spcPts val="0"/>
              </a:spcBef>
              <a:spcAft>
                <a:spcPts val="800"/>
              </a:spcAft>
              <a:buFont typeface="Wingdings" panose="05000000000000000000" pitchFamily="2" charset="2"/>
              <a:buChar char=""/>
            </a:pPr>
            <a:r>
              <a:rPr lang="en-GB" sz="2800" dirty="0">
                <a:effectLst/>
                <a:latin typeface="Arial Rounded MT Bold" panose="020F0704030504030204" pitchFamily="34" charset="0"/>
                <a:ea typeface="Calibri" panose="020F0502020204030204" pitchFamily="34" charset="0"/>
                <a:cs typeface="Times New Roman" panose="02020603050405020304" pitchFamily="18" charset="0"/>
              </a:rPr>
              <a:t>Facilitate access in various services</a:t>
            </a:r>
            <a:endParaRPr lang="en-US" sz="2800" dirty="0">
              <a:effectLst/>
              <a:latin typeface="Arial Rounded MT Bold" panose="020F07040305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47127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31E1F-3E4D-A9C9-AA53-90C8509958FF}"/>
              </a:ext>
            </a:extLst>
          </p:cNvPr>
          <p:cNvSpPr>
            <a:spLocks noGrp="1"/>
          </p:cNvSpPr>
          <p:nvPr>
            <p:ph type="title"/>
          </p:nvPr>
        </p:nvSpPr>
        <p:spPr>
          <a:xfrm>
            <a:off x="686834" y="1153572"/>
            <a:ext cx="3200400" cy="4461163"/>
          </a:xfrm>
        </p:spPr>
        <p:txBody>
          <a:bodyPr>
            <a:normAutofit/>
          </a:bodyPr>
          <a:lstStyle/>
          <a:p>
            <a:r>
              <a:rPr lang="en-US" sz="5400" dirty="0">
                <a:solidFill>
                  <a:srgbClr val="FFFFFF"/>
                </a:solidFill>
                <a:latin typeface="Tw Cen MT Condensed Extra Bold" panose="020B0803020202020204" pitchFamily="34" charset="0"/>
              </a:rPr>
              <a:t>Focus of the project- </a:t>
            </a:r>
            <a:r>
              <a:rPr lang="en-US" sz="5400" dirty="0">
                <a:solidFill>
                  <a:srgbClr val="0000FF"/>
                </a:solidFill>
                <a:latin typeface="Tw Cen MT Condensed Extra Bold" panose="020B0803020202020204" pitchFamily="34" charset="0"/>
              </a:rPr>
              <a:t>Actions</a:t>
            </a:r>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Content Placeholder 2">
            <a:extLst>
              <a:ext uri="{FF2B5EF4-FFF2-40B4-BE49-F238E27FC236}">
                <a16:creationId xmlns:a16="http://schemas.microsoft.com/office/drawing/2014/main" id="{75FED74E-14F7-1F97-F360-F27A6D4A9311}"/>
              </a:ext>
            </a:extLst>
          </p:cNvPr>
          <p:cNvSpPr>
            <a:spLocks noGrp="1"/>
          </p:cNvSpPr>
          <p:nvPr>
            <p:ph idx="1"/>
          </p:nvPr>
        </p:nvSpPr>
        <p:spPr>
          <a:xfrm>
            <a:off x="3614057" y="228600"/>
            <a:ext cx="8151223" cy="6858000"/>
          </a:xfrm>
        </p:spPr>
        <p:txBody>
          <a:bodyPr anchor="ctr">
            <a:normAutofit/>
          </a:bodyPr>
          <a:lstStyle/>
          <a:p>
            <a:pPr marR="0" lvl="1">
              <a:spcBef>
                <a:spcPts val="0"/>
              </a:spcBef>
              <a:spcAft>
                <a:spcPts val="800"/>
              </a:spcAft>
              <a:buFont typeface="Wingdings" panose="05000000000000000000" pitchFamily="2" charset="2"/>
              <a:buChar char="§"/>
            </a:pP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Provision of </a:t>
            </a:r>
            <a:r>
              <a:rPr lang="en-US" sz="2800" b="1" dirty="0">
                <a:effectLst/>
                <a:latin typeface="Arial Rounded MT Bold" panose="020F0704030504030204" pitchFamily="34" charset="0"/>
                <a:ea typeface="Calibri" panose="020F0502020204030204" pitchFamily="34" charset="0"/>
                <a:cs typeface="Times New Roman" panose="02020603050405020304" pitchFamily="18" charset="0"/>
              </a:rPr>
              <a:t>specialized</a:t>
            </a: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 and continuous </a:t>
            </a:r>
            <a:r>
              <a:rPr lang="en-US" sz="2800" b="1" dirty="0">
                <a:effectLst/>
                <a:latin typeface="Arial Rounded MT Bold" panose="020F0704030504030204" pitchFamily="34" charset="0"/>
                <a:ea typeface="Calibri" panose="020F0502020204030204" pitchFamily="34" charset="0"/>
                <a:cs typeface="Times New Roman" panose="02020603050405020304" pitchFamily="18" charset="0"/>
              </a:rPr>
              <a:t>staff training</a:t>
            </a: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a:t>
            </a:r>
          </a:p>
          <a:p>
            <a:pPr marR="0" lvl="1">
              <a:spcBef>
                <a:spcPts val="0"/>
              </a:spcBef>
              <a:spcAft>
                <a:spcPts val="800"/>
              </a:spcAft>
              <a:buFont typeface="Wingdings" panose="05000000000000000000" pitchFamily="2" charset="2"/>
              <a:buChar char="§"/>
            </a:pP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Provision of </a:t>
            </a:r>
            <a:r>
              <a:rPr lang="en-US" sz="2800" b="1" dirty="0">
                <a:effectLst/>
                <a:latin typeface="Arial Rounded MT Bold" panose="020F0704030504030204" pitchFamily="34" charset="0"/>
                <a:ea typeface="Calibri" panose="020F0502020204030204" pitchFamily="34" charset="0"/>
                <a:cs typeface="Times New Roman" panose="02020603050405020304" pitchFamily="18" charset="0"/>
              </a:rPr>
              <a:t>nursing</a:t>
            </a: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 </a:t>
            </a:r>
            <a:r>
              <a:rPr lang="en-US" sz="2800" b="1" dirty="0">
                <a:effectLst/>
                <a:latin typeface="Arial Rounded MT Bold" panose="020F0704030504030204" pitchFamily="34" charset="0"/>
                <a:ea typeface="Calibri" panose="020F0502020204030204" pitchFamily="34" charset="0"/>
                <a:cs typeface="Times New Roman" panose="02020603050405020304" pitchFamily="18" charset="0"/>
              </a:rPr>
              <a:t>personal care</a:t>
            </a: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 and </a:t>
            </a:r>
            <a:r>
              <a:rPr lang="en-US" sz="2800" b="1" dirty="0">
                <a:effectLst/>
                <a:latin typeface="Arial Rounded MT Bold" panose="020F0704030504030204" pitchFamily="34" charset="0"/>
                <a:ea typeface="Calibri" panose="020F0502020204030204" pitchFamily="34" charset="0"/>
                <a:cs typeface="Times New Roman" panose="02020603050405020304" pitchFamily="18" charset="0"/>
              </a:rPr>
              <a:t>escort</a:t>
            </a:r>
            <a:r>
              <a:rPr lang="en-US" sz="2800" b="1" dirty="0">
                <a:latin typeface="Arial Rounded MT Bold" panose="020F0704030504030204" pitchFamily="34" charset="0"/>
                <a:ea typeface="Calibri" panose="020F0502020204030204" pitchFamily="34" charset="0"/>
                <a:cs typeface="Times New Roman" panose="02020603050405020304" pitchFamily="18" charset="0"/>
              </a:rPr>
              <a:t>ing</a:t>
            </a: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 </a:t>
            </a:r>
          </a:p>
          <a:p>
            <a:pPr marR="0" lvl="1">
              <a:spcBef>
                <a:spcPts val="0"/>
              </a:spcBef>
              <a:spcAft>
                <a:spcPts val="800"/>
              </a:spcAft>
              <a:buFont typeface="Wingdings" panose="05000000000000000000" pitchFamily="2" charset="2"/>
              <a:buChar char="§"/>
            </a:pP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Provision of </a:t>
            </a:r>
            <a:r>
              <a:rPr lang="en-US" sz="2800" b="1" dirty="0">
                <a:effectLst/>
                <a:latin typeface="Arial Rounded MT Bold" panose="020F0704030504030204" pitchFamily="34" charset="0"/>
                <a:ea typeface="Calibri" panose="020F0502020204030204" pitchFamily="34" charset="0"/>
                <a:cs typeface="Times New Roman" panose="02020603050405020304" pitchFamily="18" charset="0"/>
              </a:rPr>
              <a:t>counseling</a:t>
            </a: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 and </a:t>
            </a:r>
            <a:r>
              <a:rPr lang="en-US" sz="2800" b="1" dirty="0">
                <a:effectLst/>
                <a:latin typeface="Arial Rounded MT Bold" panose="020F0704030504030204" pitchFamily="34" charset="0"/>
                <a:ea typeface="Calibri" panose="020F0502020204030204" pitchFamily="34" charset="0"/>
                <a:cs typeface="Times New Roman" panose="02020603050405020304" pitchFamily="18" charset="0"/>
              </a:rPr>
              <a:t>psychological support </a:t>
            </a: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by Health Care professionals (Clinical Psychologist, Social Workers).</a:t>
            </a:r>
          </a:p>
          <a:p>
            <a:pPr marR="0" lvl="1">
              <a:spcBef>
                <a:spcPts val="0"/>
              </a:spcBef>
              <a:spcAft>
                <a:spcPts val="800"/>
              </a:spcAft>
              <a:buFont typeface="Wingdings" panose="05000000000000000000" pitchFamily="2" charset="2"/>
              <a:buChar char="§"/>
            </a:pP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Continuous </a:t>
            </a:r>
            <a:r>
              <a:rPr lang="en-US" sz="2800" b="1" dirty="0">
                <a:effectLst/>
                <a:latin typeface="Arial Rounded MT Bold" panose="020F0704030504030204" pitchFamily="34" charset="0"/>
                <a:ea typeface="Calibri" panose="020F0502020204030204" pitchFamily="34" charset="0"/>
                <a:cs typeface="Times New Roman" panose="02020603050405020304" pitchFamily="18" charset="0"/>
              </a:rPr>
              <a:t>monitoring of the level of satisfaction </a:t>
            </a:r>
            <a:r>
              <a:rPr lang="en-US" sz="2800" dirty="0">
                <a:effectLst/>
                <a:latin typeface="Arial Rounded MT Bold" panose="020F0704030504030204" pitchFamily="34" charset="0"/>
                <a:ea typeface="Calibri" panose="020F0502020204030204" pitchFamily="34" charset="0"/>
                <a:cs typeface="Times New Roman" panose="02020603050405020304" pitchFamily="18" charset="0"/>
              </a:rPr>
              <a:t>of services recipients and corresponding reforms/actions to maintain or improve the provided services.</a:t>
            </a:r>
          </a:p>
          <a:p>
            <a:pPr marL="0" indent="0">
              <a:buNone/>
            </a:pPr>
            <a:endParaRPr lang="en-US" sz="3200" dirty="0"/>
          </a:p>
        </p:txBody>
      </p:sp>
    </p:spTree>
    <p:extLst>
      <p:ext uri="{BB962C8B-B14F-4D97-AF65-F5344CB8AC3E}">
        <p14:creationId xmlns:p14="http://schemas.microsoft.com/office/powerpoint/2010/main" val="535348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1DF266-EE5C-BE9B-2623-986235254522}"/>
              </a:ext>
            </a:extLst>
          </p:cNvPr>
          <p:cNvSpPr>
            <a:spLocks noGrp="1"/>
          </p:cNvSpPr>
          <p:nvPr>
            <p:ph type="title"/>
          </p:nvPr>
        </p:nvSpPr>
        <p:spPr>
          <a:xfrm>
            <a:off x="1171074" y="1396686"/>
            <a:ext cx="3240506" cy="4064628"/>
          </a:xfrm>
        </p:spPr>
        <p:txBody>
          <a:bodyPr>
            <a:normAutofit/>
          </a:bodyPr>
          <a:lstStyle/>
          <a:p>
            <a:r>
              <a:rPr lang="en-US" sz="6000" dirty="0">
                <a:solidFill>
                  <a:srgbClr val="FFFFFF"/>
                </a:solidFill>
                <a:latin typeface="Tw Cen MT Condensed Extra Bold" panose="020B0803020202020204" pitchFamily="34" charset="0"/>
              </a:rPr>
              <a:t>Output and Result Indicators</a:t>
            </a:r>
            <a:br>
              <a:rPr lang="en-US" sz="6000" dirty="0">
                <a:solidFill>
                  <a:srgbClr val="FFFFFF"/>
                </a:solidFill>
                <a:latin typeface="Tw Cen MT Condensed Extra Bold" panose="020B0803020202020204" pitchFamily="34" charset="0"/>
              </a:rPr>
            </a:br>
            <a:r>
              <a:rPr lang="en-US" sz="6000" dirty="0">
                <a:solidFill>
                  <a:srgbClr val="FFFFFF"/>
                </a:solidFill>
                <a:latin typeface="Tw Cen MT Condensed Extra Bold" panose="020B0803020202020204" pitchFamily="34" charset="0"/>
              </a:rPr>
              <a:t>until 2025</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82A928E-727F-2666-EDCA-2B8C955ADF37}"/>
              </a:ext>
            </a:extLst>
          </p:cNvPr>
          <p:cNvSpPr>
            <a:spLocks noGrp="1"/>
          </p:cNvSpPr>
          <p:nvPr>
            <p:ph idx="1"/>
          </p:nvPr>
        </p:nvSpPr>
        <p:spPr>
          <a:xfrm>
            <a:off x="5370153" y="693190"/>
            <a:ext cx="6453547" cy="5471620"/>
          </a:xfrm>
          <a:solidFill>
            <a:schemeClr val="bg1"/>
          </a:solidFill>
        </p:spPr>
        <p:txBody>
          <a:bodyPr>
            <a:normAutofit/>
          </a:bodyPr>
          <a:lstStyle/>
          <a:p>
            <a:pPr marR="0" indent="0">
              <a:lnSpc>
                <a:spcPct val="115000"/>
              </a:lnSpc>
              <a:spcBef>
                <a:spcPts val="0"/>
              </a:spcBef>
              <a:spcAft>
                <a:spcPts val="800"/>
              </a:spcAft>
              <a:buNone/>
            </a:pPr>
            <a:r>
              <a:rPr lang="en-GB" sz="3200" dirty="0">
                <a:effectLst/>
                <a:latin typeface="Arial Rounded MT Bold" panose="020F0704030504030204" pitchFamily="34" charset="0"/>
                <a:ea typeface="Calibri" panose="020F0502020204030204" pitchFamily="34" charset="0"/>
                <a:cs typeface="Times New Roman" panose="02020603050405020304" pitchFamily="18" charset="0"/>
              </a:rPr>
              <a:t>Estimated figures until 2025:</a:t>
            </a:r>
          </a:p>
          <a:p>
            <a:pPr marR="0" indent="0">
              <a:lnSpc>
                <a:spcPct val="115000"/>
              </a:lnSpc>
              <a:spcBef>
                <a:spcPts val="0"/>
              </a:spcBef>
              <a:spcAft>
                <a:spcPts val="800"/>
              </a:spcAft>
              <a:buNone/>
            </a:pPr>
            <a:endParaRPr lang="en-US" sz="800" dirty="0">
              <a:effectLst/>
              <a:latin typeface="Arial Rounded MT Bold" panose="020F0704030504030204" pitchFamily="34" charset="0"/>
              <a:ea typeface="Calibri" panose="020F0502020204030204" pitchFamily="34" charset="0"/>
              <a:cs typeface="Times New Roman" panose="02020603050405020304" pitchFamily="18" charset="0"/>
            </a:endParaRPr>
          </a:p>
          <a:p>
            <a:pPr lvl="1">
              <a:lnSpc>
                <a:spcPct val="115000"/>
              </a:lnSpc>
              <a:spcBef>
                <a:spcPts val="0"/>
              </a:spcBef>
              <a:spcAft>
                <a:spcPts val="800"/>
              </a:spcAft>
              <a:buFont typeface="Wingdings" panose="05000000000000000000" pitchFamily="2" charset="2"/>
              <a:buChar char="§"/>
            </a:pPr>
            <a:r>
              <a:rPr lang="en-GB" sz="3200" dirty="0">
                <a:effectLst/>
                <a:latin typeface="Arial Rounded MT Bold" panose="020F0704030504030204" pitchFamily="34" charset="0"/>
                <a:ea typeface="Calibri" panose="020F0502020204030204" pitchFamily="34" charset="0"/>
                <a:cs typeface="Times New Roman" panose="02020603050405020304" pitchFamily="18" charset="0"/>
              </a:rPr>
              <a:t>Total expected employment of</a:t>
            </a:r>
            <a: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t> </a:t>
            </a:r>
            <a:r>
              <a:rPr lang="en-US" sz="4400" b="1" dirty="0">
                <a:effectLst/>
                <a:latin typeface="Berlin Sans FB Demi" panose="020E0802020502020306" pitchFamily="34" charset="0"/>
                <a:ea typeface="Calibri" panose="020F0502020204030204" pitchFamily="34" charset="0"/>
                <a:cs typeface="Times New Roman" panose="02020603050405020304" pitchFamily="18" charset="0"/>
              </a:rPr>
              <a:t>94</a:t>
            </a:r>
            <a:r>
              <a:rPr lang="en-US" sz="3200" dirty="0">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 </a:t>
            </a:r>
            <a:r>
              <a:rPr lang="en-GB" sz="3200" dirty="0">
                <a:latin typeface="Arial Rounded MT Bold" panose="020F0704030504030204" pitchFamily="34" charset="0"/>
                <a:ea typeface="Calibri" panose="020F0502020204030204" pitchFamily="34" charset="0"/>
                <a:cs typeface="Times New Roman" panose="02020603050405020304" pitchFamily="18" charset="0"/>
              </a:rPr>
              <a:t>C</a:t>
            </a:r>
            <a:r>
              <a:rPr lang="en-GB" sz="3200" dirty="0">
                <a:effectLst/>
                <a:latin typeface="Arial Rounded MT Bold" panose="020F0704030504030204" pitchFamily="34" charset="0"/>
                <a:ea typeface="Calibri" panose="020F0502020204030204" pitchFamily="34" charset="0"/>
                <a:cs typeface="Times New Roman" panose="02020603050405020304" pitchFamily="18" charset="0"/>
              </a:rPr>
              <a:t>are Workers</a:t>
            </a:r>
          </a:p>
          <a:p>
            <a:pPr marL="457200" lvl="1" indent="0">
              <a:lnSpc>
                <a:spcPct val="115000"/>
              </a:lnSpc>
              <a:spcBef>
                <a:spcPts val="0"/>
              </a:spcBef>
              <a:spcAft>
                <a:spcPts val="800"/>
              </a:spcAft>
              <a:buNone/>
            </a:pPr>
            <a:endParaRPr lang="en-US" sz="800" dirty="0">
              <a:effectLst/>
              <a:latin typeface="Arial Rounded MT Bold" panose="020F0704030504030204" pitchFamily="34" charset="0"/>
              <a:ea typeface="Calibri" panose="020F0502020204030204" pitchFamily="34" charset="0"/>
              <a:cs typeface="Times New Roman" panose="02020603050405020304" pitchFamily="18" charset="0"/>
            </a:endParaRPr>
          </a:p>
          <a:p>
            <a:pPr lvl="1">
              <a:lnSpc>
                <a:spcPct val="115000"/>
              </a:lnSpc>
              <a:spcBef>
                <a:spcPts val="0"/>
              </a:spcBef>
              <a:spcAft>
                <a:spcPts val="800"/>
              </a:spcAft>
              <a:buFont typeface="Wingdings" panose="05000000000000000000" pitchFamily="2" charset="2"/>
              <a:buChar char="§"/>
            </a:pPr>
            <a:r>
              <a:rPr lang="en-GB" sz="3200" dirty="0">
                <a:effectLst/>
                <a:latin typeface="Arial Rounded MT Bold" panose="020F0704030504030204" pitchFamily="34" charset="0"/>
                <a:ea typeface="Calibri" panose="020F0502020204030204" pitchFamily="34" charset="0"/>
                <a:cs typeface="Times New Roman" panose="02020603050405020304" pitchFamily="18" charset="0"/>
              </a:rPr>
              <a:t>Total expected provision of services for </a:t>
            </a:r>
          </a:p>
          <a:p>
            <a:pPr marL="457200" lvl="1" indent="0">
              <a:lnSpc>
                <a:spcPct val="115000"/>
              </a:lnSpc>
              <a:spcBef>
                <a:spcPts val="0"/>
              </a:spcBef>
              <a:spcAft>
                <a:spcPts val="800"/>
              </a:spcAft>
              <a:buNone/>
            </a:pPr>
            <a:r>
              <a:rPr lang="en-GB" sz="3200" b="1" dirty="0">
                <a:latin typeface="Arial Rounded MT Bold" panose="020F0704030504030204" pitchFamily="34" charset="0"/>
                <a:ea typeface="Calibri" panose="020F0502020204030204" pitchFamily="34" charset="0"/>
                <a:cs typeface="Times New Roman" panose="02020603050405020304" pitchFamily="18" charset="0"/>
              </a:rPr>
              <a:t>  </a:t>
            </a:r>
            <a:r>
              <a:rPr lang="en-US" sz="4800" b="1" dirty="0">
                <a:effectLst/>
                <a:latin typeface="Berlin Sans FB Demi" panose="020E0802020502020306" pitchFamily="34" charset="0"/>
                <a:ea typeface="Calibri" panose="020F0502020204030204" pitchFamily="34" charset="0"/>
                <a:cs typeface="Times New Roman" panose="02020603050405020304" pitchFamily="18" charset="0"/>
              </a:rPr>
              <a:t>110</a:t>
            </a:r>
            <a: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t> C</a:t>
            </a:r>
            <a:r>
              <a:rPr lang="en-GB" sz="3200" dirty="0">
                <a:effectLst/>
                <a:latin typeface="Arial Rounded MT Bold" panose="020F0704030504030204" pitchFamily="34" charset="0"/>
                <a:ea typeface="Calibri" panose="020F0502020204030204" pitchFamily="34" charset="0"/>
                <a:cs typeface="Times New Roman" panose="02020603050405020304" pitchFamily="18" charset="0"/>
              </a:rPr>
              <a:t>are </a:t>
            </a:r>
            <a:r>
              <a:rPr lang="en-GB" sz="3200" dirty="0">
                <a:latin typeface="Arial Rounded MT Bold" panose="020F0704030504030204" pitchFamily="34" charset="0"/>
                <a:ea typeface="Calibri" panose="020F0502020204030204" pitchFamily="34" charset="0"/>
                <a:cs typeface="Times New Roman" panose="02020603050405020304" pitchFamily="18" charset="0"/>
              </a:rPr>
              <a:t>Recipients</a:t>
            </a:r>
            <a:endParaRPr lang="en-US" sz="28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0" indent="0">
              <a:buNone/>
            </a:pPr>
            <a:endParaRPr lang="en-US" sz="6600" dirty="0"/>
          </a:p>
        </p:txBody>
      </p:sp>
    </p:spTree>
    <p:extLst>
      <p:ext uri="{BB962C8B-B14F-4D97-AF65-F5344CB8AC3E}">
        <p14:creationId xmlns:p14="http://schemas.microsoft.com/office/powerpoint/2010/main" val="3655761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itle 1">
            <a:extLst>
              <a:ext uri="{FF2B5EF4-FFF2-40B4-BE49-F238E27FC236}">
                <a16:creationId xmlns:a16="http://schemas.microsoft.com/office/drawing/2014/main" id="{7BB49869-F875-01A7-299F-2823F3715140}"/>
              </a:ext>
            </a:extLst>
          </p:cNvPr>
          <p:cNvSpPr>
            <a:spLocks noGrp="1"/>
          </p:cNvSpPr>
          <p:nvPr>
            <p:ph type="title"/>
          </p:nvPr>
        </p:nvSpPr>
        <p:spPr>
          <a:xfrm>
            <a:off x="2266405" y="248043"/>
            <a:ext cx="7054814" cy="1325563"/>
          </a:xfrm>
        </p:spPr>
        <p:txBody>
          <a:bodyPr>
            <a:normAutofit/>
          </a:bodyPr>
          <a:lstStyle/>
          <a:p>
            <a:r>
              <a:rPr lang="en-US" sz="6000" dirty="0">
                <a:solidFill>
                  <a:srgbClr val="0000FF"/>
                </a:solidFill>
                <a:latin typeface="Tw Cen MT Condensed Extra Bold" panose="020B0803020202020204" pitchFamily="34" charset="0"/>
              </a:rPr>
              <a:t>2023 data in numbers</a:t>
            </a:r>
            <a:endParaRPr lang="en-GB" sz="6000" dirty="0">
              <a:solidFill>
                <a:srgbClr val="0000FF"/>
              </a:solidFill>
              <a:latin typeface="Tw Cen MT Condensed Extra Bold" panose="020B0803020202020204" pitchFamily="34" charset="0"/>
            </a:endParaRPr>
          </a:p>
        </p:txBody>
      </p:sp>
      <p:sp>
        <p:nvSpPr>
          <p:cNvPr id="8" name="Content Placeholder 2">
            <a:extLst>
              <a:ext uri="{FF2B5EF4-FFF2-40B4-BE49-F238E27FC236}">
                <a16:creationId xmlns:a16="http://schemas.microsoft.com/office/drawing/2014/main" id="{E03B2DA1-2565-C553-75D3-734A020FD3EF}"/>
              </a:ext>
            </a:extLst>
          </p:cNvPr>
          <p:cNvSpPr>
            <a:spLocks noGrp="1"/>
          </p:cNvSpPr>
          <p:nvPr>
            <p:ph idx="1"/>
          </p:nvPr>
        </p:nvSpPr>
        <p:spPr>
          <a:xfrm>
            <a:off x="5100320" y="1897080"/>
            <a:ext cx="6837680" cy="3311883"/>
          </a:xfrm>
        </p:spPr>
        <p:txBody>
          <a:bodyPr>
            <a:normAutofit/>
          </a:bodyPr>
          <a:lstStyle/>
          <a:p>
            <a:r>
              <a:rPr lang="en-US" sz="3200" b="1" dirty="0">
                <a:latin typeface="Arial Rounded MT Bold" panose="020F0704030504030204" pitchFamily="34" charset="0"/>
                <a:cs typeface="Arial" panose="020B0604020202020204" pitchFamily="34" charset="0"/>
              </a:rPr>
              <a:t>Care providers </a:t>
            </a:r>
            <a:r>
              <a:rPr lang="en-US" sz="4000" dirty="0">
                <a:latin typeface="Berlin Sans FB Demi" panose="020E0802020502020306" pitchFamily="34" charset="0"/>
                <a:cs typeface="Arial" panose="020B0604020202020204" pitchFamily="34" charset="0"/>
              </a:rPr>
              <a:t>83</a:t>
            </a:r>
            <a:r>
              <a:rPr lang="en-US" sz="3200" b="1" dirty="0">
                <a:latin typeface="Arial Rounded MT Bold" panose="020F0704030504030204" pitchFamily="34" charset="0"/>
                <a:cs typeface="Arial" panose="020B0604020202020204" pitchFamily="34" charset="0"/>
              </a:rPr>
              <a:t> (24 men)</a:t>
            </a:r>
          </a:p>
          <a:p>
            <a:r>
              <a:rPr lang="en-US" sz="3200" b="1" dirty="0">
                <a:latin typeface="Arial Rounded MT Bold" panose="020F0704030504030204" pitchFamily="34" charset="0"/>
                <a:cs typeface="Arial" panose="020B0604020202020204" pitchFamily="34" charset="0"/>
              </a:rPr>
              <a:t>Care recipients </a:t>
            </a:r>
            <a:r>
              <a:rPr lang="en-US" sz="4000" dirty="0">
                <a:latin typeface="Berlin Sans FB Demi" panose="020E0802020502020306" pitchFamily="34" charset="0"/>
                <a:cs typeface="Arial" panose="020B0604020202020204" pitchFamily="34" charset="0"/>
              </a:rPr>
              <a:t>87</a:t>
            </a:r>
            <a:endParaRPr lang="en-US" sz="3200" dirty="0">
              <a:latin typeface="Berlin Sans FB Demi" panose="020E0802020502020306" pitchFamily="34" charset="0"/>
              <a:cs typeface="Arial" panose="020B0604020202020204" pitchFamily="34" charset="0"/>
            </a:endParaRPr>
          </a:p>
          <a:p>
            <a:r>
              <a:rPr lang="en-US" sz="3200" b="1" kern="0" dirty="0">
                <a:effectLst/>
                <a:latin typeface="Arial Rounded MT Bold" panose="020F0704030504030204" pitchFamily="34" charset="0"/>
                <a:ea typeface="Calibri" panose="020F0502020204030204" pitchFamily="34" charset="0"/>
                <a:cs typeface="Arial" panose="020B0604020202020204" pitchFamily="34" charset="0"/>
              </a:rPr>
              <a:t>More than </a:t>
            </a:r>
            <a:r>
              <a:rPr lang="en-US" sz="4400" kern="0" dirty="0">
                <a:effectLst/>
                <a:latin typeface="Berlin Sans FB Demi" panose="020E0802020502020306" pitchFamily="34" charset="0"/>
                <a:ea typeface="Calibri" panose="020F0502020204030204" pitchFamily="34" charset="0"/>
                <a:cs typeface="Arial" panose="020B0604020202020204" pitchFamily="34" charset="0"/>
              </a:rPr>
              <a:t>135,000</a:t>
            </a:r>
            <a:r>
              <a:rPr lang="en-US" sz="3600" b="1" kern="0" dirty="0">
                <a:effectLst/>
                <a:latin typeface="Berlin Sans FB Demi" panose="020E0802020502020306" pitchFamily="34" charset="0"/>
                <a:ea typeface="Calibri" panose="020F0502020204030204" pitchFamily="34" charset="0"/>
                <a:cs typeface="Arial" panose="020B0604020202020204" pitchFamily="34" charset="0"/>
              </a:rPr>
              <a:t> </a:t>
            </a:r>
            <a:r>
              <a:rPr lang="en-US" sz="3200" b="1" kern="0" dirty="0">
                <a:effectLst/>
                <a:latin typeface="Arial Rounded MT Bold" panose="020F0704030504030204" pitchFamily="34" charset="0"/>
                <a:ea typeface="Calibri" panose="020F0502020204030204" pitchFamily="34" charset="0"/>
                <a:cs typeface="Arial" panose="020B0604020202020204" pitchFamily="34" charset="0"/>
              </a:rPr>
              <a:t>hours of services will be provided</a:t>
            </a:r>
          </a:p>
          <a:p>
            <a:r>
              <a:rPr lang="en-US" sz="3200" b="1" kern="0" dirty="0">
                <a:latin typeface="Arial Rounded MT Bold" panose="020F0704030504030204" pitchFamily="34" charset="0"/>
                <a:cs typeface="Arial" panose="020B0604020202020204" pitchFamily="34" charset="0"/>
              </a:rPr>
              <a:t>Cost more than </a:t>
            </a:r>
            <a:r>
              <a:rPr lang="en-US" sz="4800" kern="0" dirty="0">
                <a:latin typeface="Berlin Sans FB Demi" panose="020E0802020502020306" pitchFamily="34" charset="0"/>
                <a:cs typeface="Arial" panose="020B0604020202020204" pitchFamily="34" charset="0"/>
              </a:rPr>
              <a:t>€1.8m</a:t>
            </a:r>
            <a:endParaRPr lang="en-GB" sz="4800" dirty="0">
              <a:latin typeface="Berlin Sans FB Demi" panose="020E0802020502020306" pitchFamily="34" charset="0"/>
              <a:cs typeface="Arial" panose="020B0604020202020204" pitchFamily="34" charset="0"/>
            </a:endParaRPr>
          </a:p>
        </p:txBody>
      </p:sp>
      <p:pic>
        <p:nvPicPr>
          <p:cNvPr id="9" name="Picture 2">
            <a:extLst>
              <a:ext uri="{FF2B5EF4-FFF2-40B4-BE49-F238E27FC236}">
                <a16:creationId xmlns:a16="http://schemas.microsoft.com/office/drawing/2014/main" id="{AA8CD530-9B81-F174-66B7-F5FB34FA7A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256" y="1897080"/>
            <a:ext cx="4606862" cy="306384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0" descr="https://upload.wikimedia.org/wikipedia/commons/thumb/d/d4/Flag_of_Cyprus.svg/2560px-Flag_of_Cyprus.svg.png">
            <a:extLst>
              <a:ext uri="{FF2B5EF4-FFF2-40B4-BE49-F238E27FC236}">
                <a16:creationId xmlns:a16="http://schemas.microsoft.com/office/drawing/2014/main" id="{20E112BC-43FF-CA90-6288-86785585F2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389" r="8114"/>
          <a:stretch/>
        </p:blipFill>
        <p:spPr bwMode="auto">
          <a:xfrm>
            <a:off x="9208225" y="192338"/>
            <a:ext cx="1849441" cy="16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550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8F923FF-DD0C-4FD3-A1B4-68DFA511C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1C0D38D-2C91-CC3F-505C-2B05A282D4B4}"/>
              </a:ext>
            </a:extLst>
          </p:cNvPr>
          <p:cNvSpPr txBox="1">
            <a:spLocks/>
          </p:cNvSpPr>
          <p:nvPr/>
        </p:nvSpPr>
        <p:spPr>
          <a:xfrm>
            <a:off x="359172" y="1144769"/>
            <a:ext cx="3724217" cy="289643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kern="1200">
                <a:solidFill>
                  <a:schemeClr val="tx1"/>
                </a:solidFill>
                <a:latin typeface="Verdana" panose="020B0604030504040204" pitchFamily="34" charset="0"/>
                <a:ea typeface="Verdana" panose="020B0604030504040204" pitchFamily="34" charset="0"/>
                <a:cs typeface="+mj-cs"/>
              </a:defRPr>
            </a:lvl1pPr>
          </a:lstStyle>
          <a:p>
            <a:pPr>
              <a:spcAft>
                <a:spcPts val="600"/>
              </a:spcAft>
            </a:pPr>
            <a:r>
              <a:rPr lang="en-US" sz="4000" b="1" dirty="0"/>
              <a:t>Some comments by users</a:t>
            </a:r>
          </a:p>
        </p:txBody>
      </p:sp>
      <p:sp>
        <p:nvSpPr>
          <p:cNvPr id="17" name="Rectangle 16">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24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Free vector flat clapperboard icon">
            <a:hlinkClick r:id="rId2" action="ppaction://hlinkfile"/>
            <a:extLst>
              <a:ext uri="{FF2B5EF4-FFF2-40B4-BE49-F238E27FC236}">
                <a16:creationId xmlns:a16="http://schemas.microsoft.com/office/drawing/2014/main" id="{6FA79F26-68AA-E233-97D2-0ACC448A81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726705" y="1462269"/>
            <a:ext cx="2926079" cy="2926079"/>
          </a:xfrm>
          <a:prstGeom prst="rect">
            <a:avLst/>
          </a:prstGeom>
          <a:noFill/>
        </p:spPr>
      </p:pic>
      <p:sp>
        <p:nvSpPr>
          <p:cNvPr id="19" name="Rectangle 18">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1" y="4177748"/>
            <a:ext cx="370685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8D8D664A-A036-17CA-6659-E4E1AEFDDC1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84998"/>
          <a:stretch/>
        </p:blipFill>
        <p:spPr bwMode="auto">
          <a:xfrm>
            <a:off x="471107" y="5044060"/>
            <a:ext cx="862003" cy="1333554"/>
          </a:xfrm>
          <a:prstGeom prst="rect">
            <a:avLst/>
          </a:prstGeom>
          <a:noFill/>
          <a:ln>
            <a:noFill/>
          </a:ln>
        </p:spPr>
      </p:pic>
      <p:sp>
        <p:nvSpPr>
          <p:cNvPr id="3" name="TextBox 2">
            <a:extLst>
              <a:ext uri="{FF2B5EF4-FFF2-40B4-BE49-F238E27FC236}">
                <a16:creationId xmlns:a16="http://schemas.microsoft.com/office/drawing/2014/main" id="{AF3697F4-047C-52C5-3289-58BCDBD03CF5}"/>
              </a:ext>
            </a:extLst>
          </p:cNvPr>
          <p:cNvSpPr txBox="1"/>
          <p:nvPr/>
        </p:nvSpPr>
        <p:spPr>
          <a:xfrm>
            <a:off x="1388661" y="5343907"/>
            <a:ext cx="2852411" cy="1107996"/>
          </a:xfrm>
          <a:prstGeom prst="rect">
            <a:avLst/>
          </a:prstGeom>
          <a:solidFill>
            <a:schemeClr val="bg1"/>
          </a:solidFill>
        </p:spPr>
        <p:txBody>
          <a:bodyPr wrap="square" rtlCol="0">
            <a:spAutoFit/>
          </a:bodyPr>
          <a:lstStyle/>
          <a:p>
            <a:r>
              <a:rPr lang="en-US" sz="2200" b="1" dirty="0">
                <a:latin typeface="Arial" panose="020B0604020202020204" pitchFamily="34" charset="0"/>
                <a:ea typeface="Verdana" panose="020B0604030504040204" pitchFamily="34" charset="0"/>
                <a:cs typeface="Arial" panose="020B0604020202020204" pitchFamily="34" charset="0"/>
              </a:rPr>
              <a:t>CYPRUS </a:t>
            </a:r>
          </a:p>
          <a:p>
            <a:r>
              <a:rPr lang="en-US" sz="2200" b="1" dirty="0">
                <a:latin typeface="Arial" panose="020B0604020202020204" pitchFamily="34" charset="0"/>
                <a:ea typeface="Verdana" panose="020B0604030504040204" pitchFamily="34" charset="0"/>
                <a:cs typeface="Arial" panose="020B0604020202020204" pitchFamily="34" charset="0"/>
              </a:rPr>
              <a:t>PARAPLEGICS </a:t>
            </a:r>
          </a:p>
          <a:p>
            <a:r>
              <a:rPr lang="en-US" sz="2200" b="1" dirty="0">
                <a:latin typeface="Arial" panose="020B0604020202020204" pitchFamily="34" charset="0"/>
                <a:ea typeface="Verdana" panose="020B0604030504040204" pitchFamily="34" charset="0"/>
                <a:cs typeface="Arial" panose="020B0604020202020204" pitchFamily="34" charset="0"/>
              </a:rPr>
              <a:t>ORGANISATION</a:t>
            </a:r>
          </a:p>
        </p:txBody>
      </p:sp>
      <p:sp>
        <p:nvSpPr>
          <p:cNvPr id="7" name="TextBox 6">
            <a:extLst>
              <a:ext uri="{FF2B5EF4-FFF2-40B4-BE49-F238E27FC236}">
                <a16:creationId xmlns:a16="http://schemas.microsoft.com/office/drawing/2014/main" id="{D5FD6D75-19A7-B7DD-4C7D-7A3ADE7AE798}"/>
              </a:ext>
            </a:extLst>
          </p:cNvPr>
          <p:cNvSpPr txBox="1"/>
          <p:nvPr/>
        </p:nvSpPr>
        <p:spPr>
          <a:xfrm>
            <a:off x="4438621" y="5269618"/>
            <a:ext cx="1463865" cy="1107996"/>
          </a:xfrm>
          <a:prstGeom prst="rect">
            <a:avLst/>
          </a:prstGeom>
          <a:solidFill>
            <a:schemeClr val="bg1"/>
          </a:solidFill>
        </p:spPr>
        <p:txBody>
          <a:bodyPr wrap="square" rtlCol="0">
            <a:spAutoFit/>
          </a:bodyPr>
          <a:lstStyle/>
          <a:p>
            <a:r>
              <a:rPr lang="en-US" sz="2200" b="1" dirty="0">
                <a:latin typeface="Arial" panose="020B0604020202020204" pitchFamily="34" charset="0"/>
                <a:ea typeface="Verdana" panose="020B0604030504040204" pitchFamily="34" charset="0"/>
                <a:cs typeface="Arial" panose="020B0604020202020204" pitchFamily="34" charset="0"/>
              </a:rPr>
              <a:t>Respect </a:t>
            </a:r>
          </a:p>
          <a:p>
            <a:r>
              <a:rPr lang="en-US" sz="2200" b="1" dirty="0">
                <a:latin typeface="Arial" panose="020B0604020202020204" pitchFamily="34" charset="0"/>
                <a:ea typeface="Verdana" panose="020B0604030504040204" pitchFamily="34" charset="0"/>
                <a:cs typeface="Arial" panose="020B0604020202020204" pitchFamily="34" charset="0"/>
              </a:rPr>
              <a:t>Dignity</a:t>
            </a:r>
            <a:endParaRPr lang="el-GR" sz="2200" b="1" dirty="0">
              <a:latin typeface="Arial" panose="020B0604020202020204" pitchFamily="34" charset="0"/>
              <a:ea typeface="Verdana" panose="020B0604030504040204" pitchFamily="34" charset="0"/>
              <a:cs typeface="Arial" panose="020B0604020202020204" pitchFamily="34" charset="0"/>
            </a:endParaRPr>
          </a:p>
          <a:p>
            <a:r>
              <a:rPr lang="en-US" sz="2200" b="1" dirty="0">
                <a:latin typeface="Arial" panose="020B0604020202020204" pitchFamily="34" charset="0"/>
                <a:ea typeface="Verdana" panose="020B0604030504040204" pitchFamily="34" charset="0"/>
                <a:cs typeface="Arial" panose="020B0604020202020204" pitchFamily="34" charset="0"/>
              </a:rPr>
              <a:t>Equality</a:t>
            </a:r>
          </a:p>
        </p:txBody>
      </p:sp>
      <p:cxnSp>
        <p:nvCxnSpPr>
          <p:cNvPr id="8" name="Straight Connector 7">
            <a:extLst>
              <a:ext uri="{FF2B5EF4-FFF2-40B4-BE49-F238E27FC236}">
                <a16:creationId xmlns:a16="http://schemas.microsoft.com/office/drawing/2014/main" id="{B14C6A7E-EDB8-8E02-31E4-A0BABDF9D2E6}"/>
              </a:ext>
            </a:extLst>
          </p:cNvPr>
          <p:cNvCxnSpPr>
            <a:cxnSpLocks/>
          </p:cNvCxnSpPr>
          <p:nvPr/>
        </p:nvCxnSpPr>
        <p:spPr>
          <a:xfrm>
            <a:off x="4185525" y="5269618"/>
            <a:ext cx="0" cy="1107996"/>
          </a:xfrm>
          <a:prstGeom prst="line">
            <a:avLst/>
          </a:prstGeom>
        </p:spPr>
        <p:style>
          <a:lnRef idx="3">
            <a:schemeClr val="accent2"/>
          </a:lnRef>
          <a:fillRef idx="0">
            <a:schemeClr val="accent2"/>
          </a:fillRef>
          <a:effectRef idx="2">
            <a:schemeClr val="accent2"/>
          </a:effectRef>
          <a:fontRef idx="minor">
            <a:schemeClr val="tx1"/>
          </a:fontRef>
        </p:style>
      </p:cxnSp>
      <p:pic>
        <p:nvPicPr>
          <p:cNvPr id="6" name="Picture 5" descr="Shape&#10;&#10;Description automatically generated">
            <a:extLst>
              <a:ext uri="{FF2B5EF4-FFF2-40B4-BE49-F238E27FC236}">
                <a16:creationId xmlns:a16="http://schemas.microsoft.com/office/drawing/2014/main" id="{3BCC18CA-8881-2BE3-C2B9-35450213821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07992" y="3632658"/>
            <a:ext cx="2437305" cy="2464386"/>
          </a:xfrm>
          <a:prstGeom prst="rect">
            <a:avLst/>
          </a:prstGeom>
          <a:noFill/>
          <a:ln>
            <a:noFill/>
          </a:ln>
        </p:spPr>
      </p:pic>
      <p:pic>
        <p:nvPicPr>
          <p:cNvPr id="11" name="Picture 10" descr="Logo&#10;&#10;Description automatically generated">
            <a:extLst>
              <a:ext uri="{FF2B5EF4-FFF2-40B4-BE49-F238E27FC236}">
                <a16:creationId xmlns:a16="http://schemas.microsoft.com/office/drawing/2014/main" id="{411C4F97-897A-703B-D8FB-2CA6173CC58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81549" y="375451"/>
            <a:ext cx="3050196" cy="2634449"/>
          </a:xfrm>
          <a:prstGeom prst="rect">
            <a:avLst/>
          </a:prstGeom>
          <a:noFill/>
          <a:ln>
            <a:noFill/>
          </a:ln>
        </p:spPr>
      </p:pic>
    </p:spTree>
    <p:extLst>
      <p:ext uri="{BB962C8B-B14F-4D97-AF65-F5344CB8AC3E}">
        <p14:creationId xmlns:p14="http://schemas.microsoft.com/office/powerpoint/2010/main" val="394937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1114</TotalTime>
  <Words>1154</Words>
  <Application>Microsoft Office PowerPoint</Application>
  <PresentationFormat>Widescreen</PresentationFormat>
  <Paragraphs>136</Paragraphs>
  <Slides>20</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20</vt:i4>
      </vt:variant>
    </vt:vector>
  </HeadingPairs>
  <TitlesOfParts>
    <vt:vector size="35" baseType="lpstr">
      <vt:lpstr>Arial</vt:lpstr>
      <vt:lpstr>Arial Rounded MT Bold</vt:lpstr>
      <vt:lpstr>Bahnschrift</vt:lpstr>
      <vt:lpstr>Bahnschrift Condensed</vt:lpstr>
      <vt:lpstr>Berlin Sans FB Demi</vt:lpstr>
      <vt:lpstr>Calibri</vt:lpstr>
      <vt:lpstr>Calibri Light</vt:lpstr>
      <vt:lpstr>Courier New</vt:lpstr>
      <vt:lpstr>Symbol</vt:lpstr>
      <vt:lpstr>Tw Cen MT</vt:lpstr>
      <vt:lpstr>Tw Cen MT Condensed Extra Bold</vt:lpstr>
      <vt:lpstr>Verdana</vt:lpstr>
      <vt:lpstr>Wingdings</vt:lpstr>
      <vt:lpstr>Wingdings 2</vt:lpstr>
      <vt:lpstr>Office Theme</vt:lpstr>
      <vt:lpstr>Project: Recruitment and Training Program of Unemployed Persons for the  provision of home care services  for People with Disabilities - SCI </vt:lpstr>
      <vt:lpstr>PowerPoint Presentation</vt:lpstr>
      <vt:lpstr>The project is under the Administration of the  CYPRUS PARAPLEGICS ORGANISATION (CPO) </vt:lpstr>
      <vt:lpstr>From Recipients of care benefits to  providers of CARE/PA services</vt:lpstr>
      <vt:lpstr>From Recipients of care benefits to  providers of CARE/PA services 2/2</vt:lpstr>
      <vt:lpstr>From idea to reality</vt:lpstr>
      <vt:lpstr>From idea to reality 2/2</vt:lpstr>
      <vt:lpstr>History of access to care services in Cyprus</vt:lpstr>
      <vt:lpstr>History of access to care services in Cyprus 2/2</vt:lpstr>
      <vt:lpstr>Challenges that led to the design of the project</vt:lpstr>
      <vt:lpstr>Main Scope  Offering Home Care Services + Personal Assistance </vt:lpstr>
      <vt:lpstr>Basic Policies</vt:lpstr>
      <vt:lpstr>Basic Policies</vt:lpstr>
      <vt:lpstr>Supplementary  Scope/ Work opportunities</vt:lpstr>
      <vt:lpstr>Supplementary  Scope/ Work opportunities</vt:lpstr>
      <vt:lpstr>Main Scope  Inclusion</vt:lpstr>
      <vt:lpstr>Focus of the project- Actions</vt:lpstr>
      <vt:lpstr>Output and Result Indicators until 2025</vt:lpstr>
      <vt:lpstr>2023 data in numbers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agathi.themistocleous@opak.org.cy</dc:creator>
  <cp:lastModifiedBy>Dimitris Lambrianides</cp:lastModifiedBy>
  <cp:revision>103</cp:revision>
  <dcterms:created xsi:type="dcterms:W3CDTF">2023-03-11T17:52:51Z</dcterms:created>
  <dcterms:modified xsi:type="dcterms:W3CDTF">2023-06-01T08:47:24Z</dcterms:modified>
</cp:coreProperties>
</file>